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aab3cc43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aaab3cc43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aab3cc43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aaab3cc43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aab3cc43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aaab3cc43f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aab3cc43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aaab3cc43f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aab3cc4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aaab3cc43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aab3cc4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aaab3cc43f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 name="Shape 9"/>
        <p:cNvGrpSpPr/>
        <p:nvPr/>
      </p:nvGrpSpPr>
      <p:grpSpPr>
        <a:xfrm>
          <a:off x="0" y="0"/>
          <a:ext cx="0" cy="0"/>
          <a:chOff x="0" y="0"/>
          <a:chExt cx="0" cy="0"/>
        </a:xfrm>
      </p:grpSpPr>
      <p:sp>
        <p:nvSpPr>
          <p:cNvPr id="10" name="Google Shape;10;p2"/>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1" name="Google Shape;11;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 name="Shape 12"/>
        <p:cNvGrpSpPr/>
        <p:nvPr/>
      </p:nvGrpSpPr>
      <p:grpSpPr>
        <a:xfrm>
          <a:off x="0" y="0"/>
          <a:ext cx="0" cy="0"/>
          <a:chOff x="0" y="0"/>
          <a:chExt cx="0" cy="0"/>
        </a:xfrm>
      </p:grpSpPr>
      <p:sp>
        <p:nvSpPr>
          <p:cNvPr id="13" name="Google Shape;13;p3"/>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16" name="Google Shape;16;p3"/>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 name="Google Shape;17;p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18" name="Google Shape;18;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 name="Google Shape;23;p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24" name="Google Shape;24;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5"/>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7" name="Google Shape;27;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2" name="Google Shape;32;p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 name="Google Shape;33;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8" name="Google Shape;38;p7"/>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 name="Google Shape;39;p7"/>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5" name="Google Shape;45;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9"/>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 name="Google Shape;50;p9"/>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8" name="Google Shape;68;p13"/>
          <p:cNvSpPr txBox="1"/>
          <p:nvPr>
            <p:ph type="title"/>
          </p:nvPr>
        </p:nvSpPr>
        <p:spPr>
          <a:xfrm>
            <a:off x="332800" y="1096350"/>
            <a:ext cx="8315400" cy="3393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b="1" lang="en" sz="4400"/>
              <a:t>Indoor Wi-Fi Locationing Study</a:t>
            </a:r>
            <a:endParaRPr b="1" sz="4400"/>
          </a:p>
          <a:p>
            <a:pPr indent="0" lvl="0" marL="0" rtl="0" algn="l">
              <a:lnSpc>
                <a:spcPct val="100000"/>
              </a:lnSpc>
              <a:spcBef>
                <a:spcPts val="0"/>
              </a:spcBef>
              <a:spcAft>
                <a:spcPts val="0"/>
              </a:spcAft>
              <a:buSzPts val="6000"/>
              <a:buNone/>
            </a:pPr>
            <a:r>
              <a:rPr b="1" lang="en" sz="4900">
                <a:solidFill>
                  <a:srgbClr val="6FA8DC"/>
                </a:solidFill>
              </a:rPr>
              <a:t>IOT Analytics</a:t>
            </a:r>
            <a:endParaRPr b="1" sz="4900">
              <a:solidFill>
                <a:srgbClr val="6FA8DC"/>
              </a:solidFill>
            </a:endParaRPr>
          </a:p>
          <a:p>
            <a:pPr indent="0" lvl="0" marL="0" rtl="0" algn="l">
              <a:lnSpc>
                <a:spcPct val="100000"/>
              </a:lnSpc>
              <a:spcBef>
                <a:spcPts val="0"/>
              </a:spcBef>
              <a:spcAft>
                <a:spcPts val="0"/>
              </a:spcAft>
              <a:buSzPts val="6000"/>
              <a:buNone/>
            </a:pPr>
            <a:r>
              <a:t/>
            </a:r>
            <a:endParaRPr b="1" sz="4900">
              <a:solidFill>
                <a:srgbClr val="0B5394"/>
              </a:solidFill>
            </a:endParaRPr>
          </a:p>
          <a:p>
            <a:pPr indent="0" lvl="0" marL="0" rtl="0" algn="l">
              <a:lnSpc>
                <a:spcPct val="100000"/>
              </a:lnSpc>
              <a:spcBef>
                <a:spcPts val="0"/>
              </a:spcBef>
              <a:spcAft>
                <a:spcPts val="0"/>
              </a:spcAft>
              <a:buSzPts val="6000"/>
              <a:buNone/>
            </a:pPr>
            <a:r>
              <a:t/>
            </a:r>
            <a:endParaRPr b="1" sz="4900">
              <a:solidFill>
                <a:srgbClr val="0B5394"/>
              </a:solidFill>
            </a:endParaRPr>
          </a:p>
          <a:p>
            <a:pPr indent="0" lvl="0" marL="0" rtl="0" algn="l">
              <a:lnSpc>
                <a:spcPct val="100000"/>
              </a:lnSpc>
              <a:spcBef>
                <a:spcPts val="0"/>
              </a:spcBef>
              <a:spcAft>
                <a:spcPts val="0"/>
              </a:spcAft>
              <a:buSzPts val="6000"/>
              <a:buNone/>
            </a:pPr>
            <a:r>
              <a:rPr b="1" lang="en" sz="3400">
                <a:solidFill>
                  <a:srgbClr val="D9D9D9"/>
                </a:solidFill>
              </a:rPr>
              <a:t>Carlos Rivas</a:t>
            </a:r>
            <a:endParaRPr b="1" sz="3400">
              <a:solidFill>
                <a:srgbClr val="D9D9D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Overhead shot of young people sitting on a boardwalk" id="146" name="Google Shape;146;p22"/>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47" name="Google Shape;147;p22"/>
          <p:cNvSpPr txBox="1"/>
          <p:nvPr/>
        </p:nvSpPr>
        <p:spPr>
          <a:xfrm>
            <a:off x="520375" y="54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Roboto"/>
                <a:ea typeface="Roboto"/>
                <a:cs typeface="Roboto"/>
                <a:sym typeface="Roboto"/>
              </a:rPr>
              <a:t>Feature</a:t>
            </a:r>
            <a:r>
              <a:rPr b="1" lang="en" sz="2000">
                <a:solidFill>
                  <a:srgbClr val="FFFFFF"/>
                </a:solidFill>
                <a:latin typeface="Roboto"/>
                <a:ea typeface="Roboto"/>
                <a:cs typeface="Roboto"/>
                <a:sym typeface="Roboto"/>
              </a:rPr>
              <a:t> Engineering</a:t>
            </a:r>
            <a:endParaRPr b="1" i="0" sz="2000" u="none" cap="none" strike="noStrike">
              <a:solidFill>
                <a:srgbClr val="FFFFFF"/>
              </a:solidFill>
              <a:latin typeface="Roboto"/>
              <a:ea typeface="Roboto"/>
              <a:cs typeface="Roboto"/>
              <a:sym typeface="Roboto"/>
            </a:endParaRPr>
          </a:p>
        </p:txBody>
      </p:sp>
      <p:sp>
        <p:nvSpPr>
          <p:cNvPr id="148" name="Google Shape;148;p22"/>
          <p:cNvSpPr/>
          <p:nvPr/>
        </p:nvSpPr>
        <p:spPr>
          <a:xfrm>
            <a:off x="387600" y="1940975"/>
            <a:ext cx="5512500" cy="895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a:off x="65725" y="672800"/>
            <a:ext cx="8896200" cy="2710200"/>
          </a:xfrm>
          <a:prstGeom prst="rect">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nvSpPr>
        <p:spPr>
          <a:xfrm>
            <a:off x="74275" y="3724150"/>
            <a:ext cx="8817300" cy="11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The value we will be predicting will be LOCATIONID, which is displayed in the chart above. This ID works the following way:</a:t>
            </a:r>
            <a:endParaRPr sz="1200">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First Number: Number of the building</a:t>
            </a:r>
            <a:endParaRPr sz="1200">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Second Number: Number of the Floor</a:t>
            </a:r>
            <a:endParaRPr sz="1200">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Rest of the numbers: Numbers from the spaceID (to the right)</a:t>
            </a:r>
            <a:endParaRPr sz="1200">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 We can see to the right, the distribution of our dependent value, LOCATION ID. Since this is a classification model now, we will delete everything except the WAP values, which will be our independe values</a:t>
            </a:r>
            <a:endParaRPr sz="1200">
              <a:solidFill>
                <a:srgbClr val="FFFFFF"/>
              </a:solidFill>
              <a:latin typeface="Roboto"/>
              <a:ea typeface="Roboto"/>
              <a:cs typeface="Roboto"/>
              <a:sym typeface="Roboto"/>
            </a:endParaRPr>
          </a:p>
        </p:txBody>
      </p:sp>
      <p:pic>
        <p:nvPicPr>
          <p:cNvPr id="151" name="Google Shape;151;p22"/>
          <p:cNvPicPr preferRelativeResize="0"/>
          <p:nvPr/>
        </p:nvPicPr>
        <p:blipFill>
          <a:blip r:embed="rId4">
            <a:alphaModFix/>
          </a:blip>
          <a:stretch>
            <a:fillRect/>
          </a:stretch>
        </p:blipFill>
        <p:spPr>
          <a:xfrm>
            <a:off x="4692588" y="765063"/>
            <a:ext cx="3494636" cy="2370275"/>
          </a:xfrm>
          <a:prstGeom prst="rect">
            <a:avLst/>
          </a:prstGeom>
          <a:noFill/>
          <a:ln cap="flat" cmpd="sng" w="9525">
            <a:solidFill>
              <a:schemeClr val="dk2"/>
            </a:solidFill>
            <a:prstDash val="solid"/>
            <a:round/>
            <a:headEnd len="sm" w="sm" type="none"/>
            <a:tailEnd len="sm" w="sm" type="none"/>
          </a:ln>
        </p:spPr>
      </p:pic>
      <p:pic>
        <p:nvPicPr>
          <p:cNvPr id="152" name="Google Shape;152;p22"/>
          <p:cNvPicPr preferRelativeResize="0"/>
          <p:nvPr/>
        </p:nvPicPr>
        <p:blipFill>
          <a:blip r:embed="rId5">
            <a:alphaModFix/>
          </a:blip>
          <a:stretch>
            <a:fillRect/>
          </a:stretch>
        </p:blipFill>
        <p:spPr>
          <a:xfrm>
            <a:off x="320548" y="800700"/>
            <a:ext cx="3386775" cy="2299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Overhead shot of young people sitting on a boardwalk" id="157" name="Google Shape;157;p23"/>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58" name="Google Shape;158;p23"/>
          <p:cNvSpPr txBox="1"/>
          <p:nvPr/>
        </p:nvSpPr>
        <p:spPr>
          <a:xfrm>
            <a:off x="520375" y="54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Roboto"/>
                <a:ea typeface="Roboto"/>
                <a:cs typeface="Roboto"/>
                <a:sym typeface="Roboto"/>
              </a:rPr>
              <a:t>Model Selection</a:t>
            </a:r>
            <a:endParaRPr b="1" i="0" sz="2000" u="none" cap="none" strike="noStrike">
              <a:solidFill>
                <a:srgbClr val="FFFFFF"/>
              </a:solidFill>
              <a:latin typeface="Roboto"/>
              <a:ea typeface="Roboto"/>
              <a:cs typeface="Roboto"/>
              <a:sym typeface="Roboto"/>
            </a:endParaRPr>
          </a:p>
        </p:txBody>
      </p:sp>
      <p:sp>
        <p:nvSpPr>
          <p:cNvPr id="159" name="Google Shape;159;p23"/>
          <p:cNvSpPr/>
          <p:nvPr/>
        </p:nvSpPr>
        <p:spPr>
          <a:xfrm>
            <a:off x="387600" y="1940975"/>
            <a:ext cx="5512500" cy="895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3"/>
          <p:cNvSpPr/>
          <p:nvPr/>
        </p:nvSpPr>
        <p:spPr>
          <a:xfrm>
            <a:off x="65725" y="672800"/>
            <a:ext cx="8896200" cy="2710200"/>
          </a:xfrm>
          <a:prstGeom prst="rect">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3"/>
          <p:cNvSpPr txBox="1"/>
          <p:nvPr/>
        </p:nvSpPr>
        <p:spPr>
          <a:xfrm>
            <a:off x="74275" y="3724150"/>
            <a:ext cx="8817300" cy="11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To select the best model, we first ran out 4 algorithms against the OOB dataset (OOB will include all WAP values, however it has all the </a:t>
            </a:r>
            <a:r>
              <a:rPr lang="en" sz="1200">
                <a:solidFill>
                  <a:srgbClr val="FFFFFF"/>
                </a:solidFill>
                <a:latin typeface="Roboto"/>
                <a:ea typeface="Roboto"/>
                <a:cs typeface="Roboto"/>
                <a:sym typeface="Roboto"/>
              </a:rPr>
              <a:t>features</a:t>
            </a:r>
            <a:r>
              <a:rPr lang="en" sz="1200">
                <a:solidFill>
                  <a:srgbClr val="FFFFFF"/>
                </a:solidFill>
                <a:latin typeface="Roboto"/>
                <a:ea typeface="Roboto"/>
                <a:cs typeface="Roboto"/>
                <a:sym typeface="Roboto"/>
              </a:rPr>
              <a:t> we don’t need such as PHONE ID removed).  Our best model by far was Random Forest, therefore we will run that algorithm with our other filtered datasets. The best two performing datasets were the OOB and the no </a:t>
            </a:r>
            <a:r>
              <a:rPr lang="en" sz="1200">
                <a:solidFill>
                  <a:srgbClr val="FFFFFF"/>
                </a:solidFill>
                <a:latin typeface="Roboto"/>
                <a:ea typeface="Roboto"/>
                <a:cs typeface="Roboto"/>
                <a:sym typeface="Roboto"/>
              </a:rPr>
              <a:t>variance</a:t>
            </a:r>
            <a:r>
              <a:rPr lang="en" sz="1200">
                <a:solidFill>
                  <a:srgbClr val="FFFFFF"/>
                </a:solidFill>
                <a:latin typeface="Roboto"/>
                <a:ea typeface="Roboto"/>
                <a:cs typeface="Roboto"/>
                <a:sym typeface="Roboto"/>
              </a:rPr>
              <a:t> dataset (Which has the WAP values with no variance removed). As close as the results were, the Zero </a:t>
            </a:r>
            <a:r>
              <a:rPr lang="en" sz="1200">
                <a:solidFill>
                  <a:srgbClr val="FFFFFF"/>
                </a:solidFill>
                <a:latin typeface="Roboto"/>
                <a:ea typeface="Roboto"/>
                <a:cs typeface="Roboto"/>
                <a:sym typeface="Roboto"/>
              </a:rPr>
              <a:t>Variance</a:t>
            </a:r>
            <a:r>
              <a:rPr lang="en" sz="1200">
                <a:solidFill>
                  <a:srgbClr val="FFFFFF"/>
                </a:solidFill>
                <a:latin typeface="Roboto"/>
                <a:ea typeface="Roboto"/>
                <a:cs typeface="Roboto"/>
                <a:sym typeface="Roboto"/>
              </a:rPr>
              <a:t> dataset did perform a bit better. That means that our model will consist of Zero Variance filtering on the WAP values with Random Forest. After validating the model accuracy with our test data (which went through a 70/30 split), we are ready to predict our validation data.</a:t>
            </a:r>
            <a:endParaRPr sz="1200">
              <a:solidFill>
                <a:srgbClr val="FFFFFF"/>
              </a:solidFill>
              <a:latin typeface="Roboto"/>
              <a:ea typeface="Roboto"/>
              <a:cs typeface="Roboto"/>
              <a:sym typeface="Roboto"/>
            </a:endParaRPr>
          </a:p>
        </p:txBody>
      </p:sp>
      <p:pic>
        <p:nvPicPr>
          <p:cNvPr id="162" name="Google Shape;162;p23"/>
          <p:cNvPicPr preferRelativeResize="0"/>
          <p:nvPr/>
        </p:nvPicPr>
        <p:blipFill>
          <a:blip r:embed="rId4">
            <a:alphaModFix/>
          </a:blip>
          <a:stretch>
            <a:fillRect/>
          </a:stretch>
        </p:blipFill>
        <p:spPr>
          <a:xfrm>
            <a:off x="310875" y="1830063"/>
            <a:ext cx="3619500" cy="790575"/>
          </a:xfrm>
          <a:prstGeom prst="rect">
            <a:avLst/>
          </a:prstGeom>
          <a:noFill/>
          <a:ln cap="flat" cmpd="sng" w="9525">
            <a:solidFill>
              <a:schemeClr val="dk2"/>
            </a:solidFill>
            <a:prstDash val="solid"/>
            <a:round/>
            <a:headEnd len="sm" w="sm" type="none"/>
            <a:tailEnd len="sm" w="sm" type="none"/>
          </a:ln>
        </p:spPr>
      </p:pic>
      <p:pic>
        <p:nvPicPr>
          <p:cNvPr id="163" name="Google Shape;163;p23"/>
          <p:cNvPicPr preferRelativeResize="0"/>
          <p:nvPr/>
        </p:nvPicPr>
        <p:blipFill>
          <a:blip r:embed="rId5">
            <a:alphaModFix/>
          </a:blip>
          <a:stretch>
            <a:fillRect/>
          </a:stretch>
        </p:blipFill>
        <p:spPr>
          <a:xfrm>
            <a:off x="5550375" y="1734813"/>
            <a:ext cx="2838450" cy="885825"/>
          </a:xfrm>
          <a:prstGeom prst="rect">
            <a:avLst/>
          </a:prstGeom>
          <a:noFill/>
          <a:ln cap="flat" cmpd="sng" w="9525">
            <a:solidFill>
              <a:schemeClr val="dk2"/>
            </a:solidFill>
            <a:prstDash val="solid"/>
            <a:round/>
            <a:headEnd len="sm" w="sm" type="none"/>
            <a:tailEnd len="sm" w="sm" type="none"/>
          </a:ln>
        </p:spPr>
      </p:pic>
      <p:sp>
        <p:nvSpPr>
          <p:cNvPr id="164" name="Google Shape;164;p23"/>
          <p:cNvSpPr txBox="1"/>
          <p:nvPr/>
        </p:nvSpPr>
        <p:spPr>
          <a:xfrm>
            <a:off x="222375" y="1142700"/>
            <a:ext cx="37080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E69138"/>
                </a:solidFill>
                <a:latin typeface="Roboto"/>
                <a:ea typeface="Roboto"/>
                <a:cs typeface="Roboto"/>
                <a:sym typeface="Roboto"/>
              </a:rPr>
              <a:t>Out of the Box (OOB) dataset accuracies </a:t>
            </a:r>
            <a:endParaRPr b="1">
              <a:solidFill>
                <a:srgbClr val="E69138"/>
              </a:solidFill>
              <a:latin typeface="Roboto"/>
              <a:ea typeface="Roboto"/>
              <a:cs typeface="Roboto"/>
              <a:sym typeface="Roboto"/>
            </a:endParaRPr>
          </a:p>
          <a:p>
            <a:pPr indent="0" lvl="0" marL="0" rtl="0" algn="ctr">
              <a:spcBef>
                <a:spcPts val="0"/>
              </a:spcBef>
              <a:spcAft>
                <a:spcPts val="0"/>
              </a:spcAft>
              <a:buNone/>
            </a:pPr>
            <a:r>
              <a:rPr b="1" lang="en">
                <a:solidFill>
                  <a:srgbClr val="E69138"/>
                </a:solidFill>
                <a:latin typeface="Roboto"/>
                <a:ea typeface="Roboto"/>
                <a:cs typeface="Roboto"/>
                <a:sym typeface="Roboto"/>
              </a:rPr>
              <a:t>Per Model</a:t>
            </a:r>
            <a:endParaRPr b="1">
              <a:solidFill>
                <a:srgbClr val="E69138"/>
              </a:solidFill>
              <a:latin typeface="Roboto"/>
              <a:ea typeface="Roboto"/>
              <a:cs typeface="Roboto"/>
              <a:sym typeface="Roboto"/>
            </a:endParaRPr>
          </a:p>
        </p:txBody>
      </p:sp>
      <p:sp>
        <p:nvSpPr>
          <p:cNvPr id="165" name="Google Shape;165;p23"/>
          <p:cNvSpPr txBox="1"/>
          <p:nvPr/>
        </p:nvSpPr>
        <p:spPr>
          <a:xfrm>
            <a:off x="5035475" y="1142700"/>
            <a:ext cx="37080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E69138"/>
                </a:solidFill>
                <a:latin typeface="Roboto"/>
                <a:ea typeface="Roboto"/>
                <a:cs typeface="Roboto"/>
                <a:sym typeface="Roboto"/>
              </a:rPr>
              <a:t>Best performing Feature Selection Filtered datasets with Random Forest</a:t>
            </a:r>
            <a:endParaRPr b="1">
              <a:solidFill>
                <a:srgbClr val="E69138"/>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Overhead shot of young people sitting on a boardwalk" id="170" name="Google Shape;170;p24"/>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71" name="Google Shape;171;p24"/>
          <p:cNvSpPr txBox="1"/>
          <p:nvPr/>
        </p:nvSpPr>
        <p:spPr>
          <a:xfrm>
            <a:off x="520375" y="54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Roboto"/>
                <a:ea typeface="Roboto"/>
                <a:cs typeface="Roboto"/>
                <a:sym typeface="Roboto"/>
              </a:rPr>
              <a:t>Predictions</a:t>
            </a:r>
            <a:endParaRPr b="1" i="0" sz="2000" u="none" cap="none" strike="noStrike">
              <a:solidFill>
                <a:srgbClr val="FFFFFF"/>
              </a:solidFill>
              <a:latin typeface="Roboto"/>
              <a:ea typeface="Roboto"/>
              <a:cs typeface="Roboto"/>
              <a:sym typeface="Roboto"/>
            </a:endParaRPr>
          </a:p>
        </p:txBody>
      </p:sp>
      <p:sp>
        <p:nvSpPr>
          <p:cNvPr id="172" name="Google Shape;172;p24"/>
          <p:cNvSpPr/>
          <p:nvPr/>
        </p:nvSpPr>
        <p:spPr>
          <a:xfrm>
            <a:off x="387600" y="1940975"/>
            <a:ext cx="5512500" cy="895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4"/>
          <p:cNvSpPr/>
          <p:nvPr/>
        </p:nvSpPr>
        <p:spPr>
          <a:xfrm>
            <a:off x="65725" y="672800"/>
            <a:ext cx="8896200" cy="2710200"/>
          </a:xfrm>
          <a:prstGeom prst="rect">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4"/>
          <p:cNvSpPr txBox="1"/>
          <p:nvPr/>
        </p:nvSpPr>
        <p:spPr>
          <a:xfrm>
            <a:off x="74275" y="3724150"/>
            <a:ext cx="8817300" cy="11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As previously seen, in our training data we got around an 83% accuracy in our model (Which was later confirmed by the testing data). Here what we see now are the predictions based on a dataset that wet through the same preprocessing as our train data. We can see that most of our predictions are on Building 0, and we can also see that the structure of the floors is still the same as in our original EDA. This model aims to just be run once (Rather than having to run 3 times for floor, building, and spaceid), and compared to previous efforts it just does that with a better accuracy, which is excellent news.</a:t>
            </a:r>
            <a:endParaRPr sz="1200">
              <a:solidFill>
                <a:srgbClr val="FFFFFF"/>
              </a:solidFill>
              <a:latin typeface="Roboto"/>
              <a:ea typeface="Roboto"/>
              <a:cs typeface="Roboto"/>
              <a:sym typeface="Roboto"/>
            </a:endParaRPr>
          </a:p>
        </p:txBody>
      </p:sp>
      <p:pic>
        <p:nvPicPr>
          <p:cNvPr id="175" name="Google Shape;175;p24"/>
          <p:cNvPicPr preferRelativeResize="0"/>
          <p:nvPr/>
        </p:nvPicPr>
        <p:blipFill>
          <a:blip r:embed="rId4">
            <a:alphaModFix/>
          </a:blip>
          <a:stretch>
            <a:fillRect/>
          </a:stretch>
        </p:blipFill>
        <p:spPr>
          <a:xfrm>
            <a:off x="2689998" y="768788"/>
            <a:ext cx="3647650" cy="25182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Overhead shot of young people sitting on a boardwalk" id="180" name="Google Shape;180;p25"/>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81" name="Google Shape;181;p25"/>
          <p:cNvSpPr txBox="1"/>
          <p:nvPr/>
        </p:nvSpPr>
        <p:spPr>
          <a:xfrm>
            <a:off x="520375" y="54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Roboto"/>
                <a:ea typeface="Roboto"/>
                <a:cs typeface="Roboto"/>
                <a:sym typeface="Roboto"/>
              </a:rPr>
              <a:t>Predictions (cont)</a:t>
            </a:r>
            <a:endParaRPr b="1" i="0" sz="2000" u="none" cap="none" strike="noStrike">
              <a:solidFill>
                <a:srgbClr val="FFFFFF"/>
              </a:solidFill>
              <a:latin typeface="Roboto"/>
              <a:ea typeface="Roboto"/>
              <a:cs typeface="Roboto"/>
              <a:sym typeface="Roboto"/>
            </a:endParaRPr>
          </a:p>
        </p:txBody>
      </p:sp>
      <p:sp>
        <p:nvSpPr>
          <p:cNvPr id="182" name="Google Shape;182;p25"/>
          <p:cNvSpPr/>
          <p:nvPr/>
        </p:nvSpPr>
        <p:spPr>
          <a:xfrm>
            <a:off x="387600" y="1940975"/>
            <a:ext cx="5512500" cy="895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5"/>
          <p:cNvSpPr/>
          <p:nvPr/>
        </p:nvSpPr>
        <p:spPr>
          <a:xfrm>
            <a:off x="65725" y="672800"/>
            <a:ext cx="8896200" cy="2710200"/>
          </a:xfrm>
          <a:prstGeom prst="rect">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5"/>
          <p:cNvSpPr txBox="1"/>
          <p:nvPr/>
        </p:nvSpPr>
        <p:spPr>
          <a:xfrm>
            <a:off x="74275" y="3724150"/>
            <a:ext cx="8817300" cy="11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As an additional test, we realized that the validation set </a:t>
            </a:r>
            <a:r>
              <a:rPr lang="en" sz="1200">
                <a:solidFill>
                  <a:srgbClr val="FFFFFF"/>
                </a:solidFill>
                <a:latin typeface="Roboto"/>
                <a:ea typeface="Roboto"/>
                <a:cs typeface="Roboto"/>
                <a:sym typeface="Roboto"/>
              </a:rPr>
              <a:t>actually</a:t>
            </a:r>
            <a:r>
              <a:rPr lang="en" sz="1200">
                <a:solidFill>
                  <a:srgbClr val="FFFFFF"/>
                </a:solidFill>
                <a:latin typeface="Roboto"/>
                <a:ea typeface="Roboto"/>
                <a:cs typeface="Roboto"/>
                <a:sym typeface="Roboto"/>
              </a:rPr>
              <a:t> contains the Building and Floor IDs. This means we can compare how our model predicted Building ID and Floor ID and see an accuracy of sorts. Our model actually aims at predicting Building ID, Floor ID AND Space ID. However, the validation dataset does not have Space ID, therefore we cannot get the whole </a:t>
            </a:r>
            <a:r>
              <a:rPr lang="en" sz="1200">
                <a:solidFill>
                  <a:srgbClr val="FFFFFF"/>
                </a:solidFill>
                <a:latin typeface="Roboto"/>
                <a:ea typeface="Roboto"/>
                <a:cs typeface="Roboto"/>
                <a:sym typeface="Roboto"/>
              </a:rPr>
              <a:t>accuracy</a:t>
            </a:r>
            <a:r>
              <a:rPr lang="en" sz="1200">
                <a:solidFill>
                  <a:srgbClr val="FFFFFF"/>
                </a:solidFill>
                <a:latin typeface="Roboto"/>
                <a:ea typeface="Roboto"/>
                <a:cs typeface="Roboto"/>
                <a:sym typeface="Roboto"/>
              </a:rPr>
              <a:t>. That being said, our model gave us great results for the first two </a:t>
            </a:r>
            <a:r>
              <a:rPr lang="en" sz="1200">
                <a:solidFill>
                  <a:srgbClr val="FFFFFF"/>
                </a:solidFill>
                <a:latin typeface="Roboto"/>
                <a:ea typeface="Roboto"/>
                <a:cs typeface="Roboto"/>
                <a:sym typeface="Roboto"/>
              </a:rPr>
              <a:t>features</a:t>
            </a:r>
            <a:r>
              <a:rPr lang="en" sz="1200">
                <a:solidFill>
                  <a:srgbClr val="FFFFFF"/>
                </a:solidFill>
                <a:latin typeface="Roboto"/>
                <a:ea typeface="Roboto"/>
                <a:cs typeface="Roboto"/>
                <a:sym typeface="Roboto"/>
              </a:rPr>
              <a:t> with a 90% accuracy, giving us confidence that our model is working right and most likely also predicted SPACE ID correctly.</a:t>
            </a:r>
            <a:endParaRPr sz="1200">
              <a:solidFill>
                <a:srgbClr val="FFFFFF"/>
              </a:solidFill>
              <a:latin typeface="Roboto"/>
              <a:ea typeface="Roboto"/>
              <a:cs typeface="Roboto"/>
              <a:sym typeface="Roboto"/>
            </a:endParaRPr>
          </a:p>
        </p:txBody>
      </p:sp>
      <p:pic>
        <p:nvPicPr>
          <p:cNvPr id="185" name="Google Shape;185;p25"/>
          <p:cNvPicPr preferRelativeResize="0"/>
          <p:nvPr/>
        </p:nvPicPr>
        <p:blipFill>
          <a:blip r:embed="rId4">
            <a:alphaModFix/>
          </a:blip>
          <a:stretch>
            <a:fillRect/>
          </a:stretch>
        </p:blipFill>
        <p:spPr>
          <a:xfrm>
            <a:off x="2310450" y="3187288"/>
            <a:ext cx="4229100" cy="238125"/>
          </a:xfrm>
          <a:prstGeom prst="rect">
            <a:avLst/>
          </a:prstGeom>
          <a:noFill/>
          <a:ln cap="flat" cmpd="sng" w="9525">
            <a:solidFill>
              <a:schemeClr val="dk2"/>
            </a:solidFill>
            <a:prstDash val="solid"/>
            <a:round/>
            <a:headEnd len="sm" w="sm" type="none"/>
            <a:tailEnd len="sm" w="sm" type="none"/>
          </a:ln>
        </p:spPr>
      </p:pic>
      <p:pic>
        <p:nvPicPr>
          <p:cNvPr id="186" name="Google Shape;186;p25"/>
          <p:cNvPicPr preferRelativeResize="0"/>
          <p:nvPr/>
        </p:nvPicPr>
        <p:blipFill>
          <a:blip r:embed="rId5">
            <a:alphaModFix/>
          </a:blip>
          <a:stretch>
            <a:fillRect/>
          </a:stretch>
        </p:blipFill>
        <p:spPr>
          <a:xfrm>
            <a:off x="2767476" y="865738"/>
            <a:ext cx="1259931" cy="2131237"/>
          </a:xfrm>
          <a:prstGeom prst="rect">
            <a:avLst/>
          </a:prstGeom>
          <a:noFill/>
          <a:ln cap="flat" cmpd="sng" w="9525">
            <a:solidFill>
              <a:schemeClr val="dk2"/>
            </a:solidFill>
            <a:prstDash val="solid"/>
            <a:round/>
            <a:headEnd len="sm" w="sm" type="none"/>
            <a:tailEnd len="sm" w="sm" type="none"/>
          </a:ln>
        </p:spPr>
      </p:pic>
      <p:pic>
        <p:nvPicPr>
          <p:cNvPr id="187" name="Google Shape;187;p25"/>
          <p:cNvPicPr preferRelativeResize="0"/>
          <p:nvPr/>
        </p:nvPicPr>
        <p:blipFill>
          <a:blip r:embed="rId6">
            <a:alphaModFix/>
          </a:blip>
          <a:stretch>
            <a:fillRect/>
          </a:stretch>
        </p:blipFill>
        <p:spPr>
          <a:xfrm>
            <a:off x="4874412" y="885350"/>
            <a:ext cx="940166" cy="2092025"/>
          </a:xfrm>
          <a:prstGeom prst="rect">
            <a:avLst/>
          </a:prstGeom>
          <a:noFill/>
          <a:ln cap="flat" cmpd="sng" w="9525">
            <a:solidFill>
              <a:schemeClr val="dk2"/>
            </a:solidFill>
            <a:prstDash val="solid"/>
            <a:round/>
            <a:headEnd len="sm" w="sm" type="none"/>
            <a:tailEnd len="sm" w="sm" type="none"/>
          </a:ln>
        </p:spPr>
      </p:pic>
      <p:sp>
        <p:nvSpPr>
          <p:cNvPr id="188" name="Google Shape;188;p25"/>
          <p:cNvSpPr txBox="1"/>
          <p:nvPr/>
        </p:nvSpPr>
        <p:spPr>
          <a:xfrm>
            <a:off x="2413475" y="556325"/>
            <a:ext cx="37080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Roboto"/>
                <a:ea typeface="Roboto"/>
                <a:cs typeface="Roboto"/>
                <a:sym typeface="Roboto"/>
              </a:rPr>
              <a:t>        Predictions                         Ground Truth</a:t>
            </a:r>
            <a:endParaRPr>
              <a:solidFill>
                <a:srgbClr val="F1C23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Closeup from the side of a hand pushing a knob on an audio mixer" id="193" name="Google Shape;193;p26"/>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194" name="Google Shape;194;p26"/>
          <p:cNvSpPr txBox="1"/>
          <p:nvPr>
            <p:ph type="title"/>
          </p:nvPr>
        </p:nvSpPr>
        <p:spPr>
          <a:xfrm>
            <a:off x="84550" y="1830600"/>
            <a:ext cx="45009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b="1" lang="en">
                <a:solidFill>
                  <a:srgbClr val="4A86E8"/>
                </a:solidFill>
              </a:rPr>
              <a:t>Model Recommendation</a:t>
            </a:r>
            <a:endParaRPr b="1">
              <a:solidFill>
                <a:srgbClr val="4A86E8"/>
              </a:solidFill>
            </a:endParaRPr>
          </a:p>
        </p:txBody>
      </p:sp>
      <p:sp>
        <p:nvSpPr>
          <p:cNvPr id="195" name="Google Shape;195;p26"/>
          <p:cNvSpPr txBox="1"/>
          <p:nvPr>
            <p:ph idx="2" type="body"/>
          </p:nvPr>
        </p:nvSpPr>
        <p:spPr>
          <a:xfrm>
            <a:off x="4952375"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t>As shown on our presentation, the model </a:t>
            </a:r>
            <a:r>
              <a:rPr lang="en" sz="1400"/>
              <a:t>recommendation for this scenario will follow the following guidelines:</a:t>
            </a:r>
            <a:endParaRPr sz="1400"/>
          </a:p>
          <a:p>
            <a:pPr indent="0" lvl="0" marL="0" rtl="0" algn="l">
              <a:lnSpc>
                <a:spcPct val="115000"/>
              </a:lnSpc>
              <a:spcBef>
                <a:spcPts val="1600"/>
              </a:spcBef>
              <a:spcAft>
                <a:spcPts val="0"/>
              </a:spcAft>
              <a:buNone/>
            </a:pPr>
            <a:r>
              <a:rPr lang="en" sz="1400">
                <a:solidFill>
                  <a:schemeClr val="accent6"/>
                </a:solidFill>
              </a:rPr>
              <a:t>-</a:t>
            </a:r>
            <a:r>
              <a:rPr lang="en" sz="1400">
                <a:solidFill>
                  <a:schemeClr val="accent6"/>
                </a:solidFill>
              </a:rPr>
              <a:t> Filter all WAP </a:t>
            </a:r>
            <a:r>
              <a:rPr lang="en" sz="1400">
                <a:solidFill>
                  <a:schemeClr val="accent6"/>
                </a:solidFill>
              </a:rPr>
              <a:t>values</a:t>
            </a:r>
            <a:r>
              <a:rPr lang="en" sz="1400">
                <a:solidFill>
                  <a:schemeClr val="accent6"/>
                </a:solidFill>
              </a:rPr>
              <a:t> with zero variance</a:t>
            </a:r>
            <a:endParaRPr sz="1400">
              <a:solidFill>
                <a:schemeClr val="accent6"/>
              </a:solidFill>
            </a:endParaRPr>
          </a:p>
          <a:p>
            <a:pPr indent="0" lvl="0" marL="0" rtl="0" algn="l">
              <a:lnSpc>
                <a:spcPct val="115000"/>
              </a:lnSpc>
              <a:spcBef>
                <a:spcPts val="1600"/>
              </a:spcBef>
              <a:spcAft>
                <a:spcPts val="0"/>
              </a:spcAft>
              <a:buNone/>
            </a:pPr>
            <a:r>
              <a:rPr lang="en" sz="1400">
                <a:solidFill>
                  <a:schemeClr val="accent6"/>
                </a:solidFill>
              </a:rPr>
              <a:t>- Re-order the WAP values so 100 becomes 0 and lowest to highest WAP signal go from 1 to 104 </a:t>
            </a:r>
            <a:endParaRPr sz="1400">
              <a:solidFill>
                <a:schemeClr val="accent6"/>
              </a:solidFill>
            </a:endParaRPr>
          </a:p>
          <a:p>
            <a:pPr indent="0" lvl="0" marL="0" rtl="0" algn="l">
              <a:lnSpc>
                <a:spcPct val="115000"/>
              </a:lnSpc>
              <a:spcBef>
                <a:spcPts val="1600"/>
              </a:spcBef>
              <a:spcAft>
                <a:spcPts val="0"/>
              </a:spcAft>
              <a:buNone/>
            </a:pPr>
            <a:r>
              <a:rPr lang="en" sz="1400">
                <a:solidFill>
                  <a:schemeClr val="accent6"/>
                </a:solidFill>
              </a:rPr>
              <a:t>-Scale WAP values so higher values won’t affect the model more than the lower values</a:t>
            </a:r>
            <a:endParaRPr sz="1400">
              <a:solidFill>
                <a:schemeClr val="accent6"/>
              </a:solidFill>
            </a:endParaRPr>
          </a:p>
          <a:p>
            <a:pPr indent="0" lvl="0" marL="0" rtl="0" algn="l">
              <a:lnSpc>
                <a:spcPct val="115000"/>
              </a:lnSpc>
              <a:spcBef>
                <a:spcPts val="1600"/>
              </a:spcBef>
              <a:spcAft>
                <a:spcPts val="0"/>
              </a:spcAft>
              <a:buNone/>
            </a:pPr>
            <a:r>
              <a:rPr lang="en" sz="1400">
                <a:solidFill>
                  <a:schemeClr val="accent6"/>
                </a:solidFill>
              </a:rPr>
              <a:t>-Use Random Forests as the algorithm to predict the LOCATION ID</a:t>
            </a:r>
            <a:endParaRPr sz="1400">
              <a:solidFill>
                <a:schemeClr val="accent6"/>
              </a:solidFill>
            </a:endParaRPr>
          </a:p>
          <a:p>
            <a:pPr indent="0" lvl="0" marL="0" rtl="0" algn="l">
              <a:lnSpc>
                <a:spcPct val="115000"/>
              </a:lnSpc>
              <a:spcBef>
                <a:spcPts val="1600"/>
              </a:spcBef>
              <a:spcAft>
                <a:spcPts val="1600"/>
              </a:spcAft>
              <a:buNone/>
            </a:pPr>
            <a:r>
              <a:rPr lang="en" sz="1400">
                <a:solidFill>
                  <a:srgbClr val="FFFFFF"/>
                </a:solidFill>
              </a:rPr>
              <a:t>This model has been packaged in a Jupyter Notebook by IOT Analytics, and is ready for deployment</a:t>
            </a:r>
            <a:endParaRPr sz="1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Closeup from the side of a hand pushing a knob on an audio mixer" id="200" name="Google Shape;200;p27"/>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01" name="Google Shape;201;p27"/>
          <p:cNvSpPr txBox="1"/>
          <p:nvPr>
            <p:ph type="title"/>
          </p:nvPr>
        </p:nvSpPr>
        <p:spPr>
          <a:xfrm>
            <a:off x="84550" y="1830600"/>
            <a:ext cx="45009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b="1" lang="en">
                <a:solidFill>
                  <a:srgbClr val="4A86E8"/>
                </a:solidFill>
              </a:rPr>
              <a:t>Future Improvements</a:t>
            </a:r>
            <a:endParaRPr b="1">
              <a:solidFill>
                <a:srgbClr val="4A86E8"/>
              </a:solidFill>
            </a:endParaRPr>
          </a:p>
        </p:txBody>
      </p:sp>
      <p:sp>
        <p:nvSpPr>
          <p:cNvPr id="202" name="Google Shape;202;p2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rPr lang="en" sz="1600"/>
              <a:t>-Further Optimize the Random Forest parameters in order to get better predictions. This might need more computer power than currently available or more time. </a:t>
            </a:r>
            <a:endParaRPr sz="1600"/>
          </a:p>
          <a:p>
            <a:pPr indent="0" lvl="0" marL="0" rtl="0" algn="l">
              <a:lnSpc>
                <a:spcPct val="115000"/>
              </a:lnSpc>
              <a:spcBef>
                <a:spcPts val="1600"/>
              </a:spcBef>
              <a:spcAft>
                <a:spcPts val="0"/>
              </a:spcAft>
              <a:buSzPts val="1800"/>
              <a:buNone/>
            </a:pPr>
            <a:r>
              <a:rPr lang="en" sz="1600"/>
              <a:t>-Keep collecting data in the same format, but in new indoor locations. This will serve as a proof of concept, as currently our dataset has only been tested in Universitat Jaume I. This will be valuable in places like hotels were we can really test the Floor prediction</a:t>
            </a:r>
            <a:endParaRPr sz="1600"/>
          </a:p>
          <a:p>
            <a:pPr indent="0" lvl="0" marL="0" rtl="0" algn="l">
              <a:lnSpc>
                <a:spcPct val="115000"/>
              </a:lnSpc>
              <a:spcBef>
                <a:spcPts val="1600"/>
              </a:spcBef>
              <a:spcAft>
                <a:spcPts val="1600"/>
              </a:spcAft>
              <a:buSzPts val="1800"/>
              <a:buNone/>
            </a:pPr>
            <a:r>
              <a:rPr lang="en" sz="1600"/>
              <a:t>-Create a global dataset (once the app is created) were users can serve as new data points, getting more data and further improving the model.</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8"/>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208" name="Google Shape;208;p28"/>
          <p:cNvSpPr txBox="1"/>
          <p:nvPr>
            <p:ph type="title"/>
          </p:nvPr>
        </p:nvSpPr>
        <p:spPr>
          <a:xfrm>
            <a:off x="1458450" y="526350"/>
            <a:ext cx="62271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Closeup from the side of a hand pushing a knob on an audio mixer" id="73" name="Google Shape;73;p14"/>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74" name="Google Shape;74;p14"/>
          <p:cNvSpPr txBox="1"/>
          <p:nvPr>
            <p:ph type="title"/>
          </p:nvPr>
        </p:nvSpPr>
        <p:spPr>
          <a:xfrm>
            <a:off x="265500" y="1830600"/>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b="1" lang="en">
                <a:solidFill>
                  <a:srgbClr val="4A86E8"/>
                </a:solidFill>
              </a:rPr>
              <a:t>Problems and Goals</a:t>
            </a:r>
            <a:endParaRPr b="1">
              <a:solidFill>
                <a:srgbClr val="4A86E8"/>
              </a:solidFill>
            </a:endParaRPr>
          </a:p>
        </p:txBody>
      </p:sp>
      <p:sp>
        <p:nvSpPr>
          <p:cNvPr id="75" name="Google Shape;75;p1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rPr lang="en" sz="1700"/>
              <a:t>Problem: Our client is developing a system to help people navigate unfamiliar interiors (malls, universities, hospitals, etc) without getting lost, they have reached out to IOT Analytics to aid with this effort.</a:t>
            </a:r>
            <a:endParaRPr sz="1700"/>
          </a:p>
          <a:p>
            <a:pPr indent="0" lvl="0" marL="0" rtl="0" algn="l">
              <a:lnSpc>
                <a:spcPct val="115000"/>
              </a:lnSpc>
              <a:spcBef>
                <a:spcPts val="1600"/>
              </a:spcBef>
              <a:spcAft>
                <a:spcPts val="1600"/>
              </a:spcAft>
              <a:buSzPts val="1800"/>
              <a:buNone/>
            </a:pPr>
            <a:r>
              <a:rPr lang="en" sz="1700"/>
              <a:t>Goals: Develop a Machine Learning model that can help users determine were they are on unfamiliar interiors. We will be using Wi-Fi fingerprinting to help us with this effort, as satellite data is not as reliable for interior.</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Overhead shot of young people sitting on a boardwalk" id="80" name="Google Shape;80;p15"/>
          <p:cNvPicPr preferRelativeResize="0"/>
          <p:nvPr/>
        </p:nvPicPr>
        <p:blipFill rotWithShape="1">
          <a:blip r:embed="rId3">
            <a:alphaModFix/>
          </a:blip>
          <a:srcRect b="8063" l="0" r="1253" t="8630"/>
          <a:stretch/>
        </p:blipFill>
        <p:spPr>
          <a:xfrm>
            <a:off x="-30675" y="0"/>
            <a:ext cx="9174677" cy="5143502"/>
          </a:xfrm>
          <a:prstGeom prst="rect">
            <a:avLst/>
          </a:prstGeom>
          <a:noFill/>
          <a:ln>
            <a:noFill/>
          </a:ln>
        </p:spPr>
      </p:pic>
      <p:sp>
        <p:nvSpPr>
          <p:cNvPr id="81" name="Google Shape;81;p15"/>
          <p:cNvSpPr txBox="1"/>
          <p:nvPr/>
        </p:nvSpPr>
        <p:spPr>
          <a:xfrm>
            <a:off x="513200" y="1166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C78D8"/>
                </a:solidFill>
                <a:latin typeface="Roboto"/>
                <a:ea typeface="Roboto"/>
                <a:cs typeface="Roboto"/>
                <a:sym typeface="Roboto"/>
              </a:rPr>
              <a:t>Data Description and Location</a:t>
            </a:r>
            <a:endParaRPr b="1" i="0" sz="1800" u="none" cap="none" strike="noStrike">
              <a:solidFill>
                <a:srgbClr val="3C78D8"/>
              </a:solidFill>
              <a:latin typeface="Roboto"/>
              <a:ea typeface="Roboto"/>
              <a:cs typeface="Roboto"/>
              <a:sym typeface="Roboto"/>
            </a:endParaRPr>
          </a:p>
        </p:txBody>
      </p:sp>
      <p:sp>
        <p:nvSpPr>
          <p:cNvPr id="82" name="Google Shape;82;p15"/>
          <p:cNvSpPr/>
          <p:nvPr/>
        </p:nvSpPr>
        <p:spPr>
          <a:xfrm>
            <a:off x="189525" y="597750"/>
            <a:ext cx="8730000" cy="4224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txBox="1"/>
          <p:nvPr/>
        </p:nvSpPr>
        <p:spPr>
          <a:xfrm>
            <a:off x="259500" y="641475"/>
            <a:ext cx="8572500" cy="41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-The datasource that will be used for our project (UJIIndoorLoc) was developed with the goal of standardizing the practice of indoor location problems through the WLAN fingerprint-based method (also known as Wi-Fi Fingerprinting).</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-The datasource was donated to our client by several points of contact from UJI (Universitat Jaume I) and UPV (Universitat Politecnica de Valencia).</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 The location of were the datasource was collected is from UJI in the province of Castellon, Spain. It covers three of the buildings in the University, each with 4 or more floors. The data was created in 2013 by over 20 different users in 25 Android devices.</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-Two databases will be used for the testing and validation, the training dataset (Which has 19937 records) and the validation dataset (which consists of 1111 records).</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-The data does not have any missing values and it could be used as a regression or classification data</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Overhead shot of young people sitting on a boardwalk" id="88" name="Google Shape;88;p16"/>
          <p:cNvPicPr preferRelativeResize="0"/>
          <p:nvPr/>
        </p:nvPicPr>
        <p:blipFill rotWithShape="1">
          <a:blip r:embed="rId3">
            <a:alphaModFix/>
          </a:blip>
          <a:srcRect b="8063" l="0" r="1253" t="8630"/>
          <a:stretch/>
        </p:blipFill>
        <p:spPr>
          <a:xfrm>
            <a:off x="-30675" y="0"/>
            <a:ext cx="9174676" cy="5143501"/>
          </a:xfrm>
          <a:prstGeom prst="rect">
            <a:avLst/>
          </a:prstGeom>
          <a:noFill/>
          <a:ln>
            <a:noFill/>
          </a:ln>
        </p:spPr>
      </p:pic>
      <p:sp>
        <p:nvSpPr>
          <p:cNvPr id="89" name="Google Shape;89;p16"/>
          <p:cNvSpPr txBox="1"/>
          <p:nvPr/>
        </p:nvSpPr>
        <p:spPr>
          <a:xfrm>
            <a:off x="513200" y="1166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C78D8"/>
                </a:solidFill>
                <a:latin typeface="Roboto"/>
                <a:ea typeface="Roboto"/>
                <a:cs typeface="Roboto"/>
                <a:sym typeface="Roboto"/>
              </a:rPr>
              <a:t>Data Description and Location (cont)</a:t>
            </a:r>
            <a:endParaRPr b="1" i="0" sz="1800" u="none" cap="none" strike="noStrike">
              <a:solidFill>
                <a:srgbClr val="3C78D8"/>
              </a:solidFill>
              <a:latin typeface="Roboto"/>
              <a:ea typeface="Roboto"/>
              <a:cs typeface="Roboto"/>
              <a:sym typeface="Roboto"/>
            </a:endParaRPr>
          </a:p>
        </p:txBody>
      </p:sp>
      <p:sp>
        <p:nvSpPr>
          <p:cNvPr id="90" name="Google Shape;90;p16"/>
          <p:cNvSpPr/>
          <p:nvPr/>
        </p:nvSpPr>
        <p:spPr>
          <a:xfrm>
            <a:off x="189525" y="597750"/>
            <a:ext cx="8730000" cy="4224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6"/>
          <p:cNvSpPr txBox="1"/>
          <p:nvPr/>
        </p:nvSpPr>
        <p:spPr>
          <a:xfrm>
            <a:off x="259500" y="641475"/>
            <a:ext cx="8572500" cy="41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Both datasets have the same structure: 529 attributes that include:</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-Wifi Fingerprint Data  in the form of Wireless Access Points (WAPs) with their corresponding Signal Strength Intensity(520 attributes). This will be used as the independent variable to train our data.</a:t>
            </a:r>
            <a:endParaRPr b="0" i="0" sz="15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-Coordinates which include Latitude and Longitude.</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 Identifying features of the user location like Floor, Building  ID, Space ID (which identifies the space (Ex: corridor, class, office), and Relative Position (which identifies if the user is inside or outside the front door)</a:t>
            </a:r>
            <a:endParaRPr b="0" i="0" sz="15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-Other features like USER ID (for user who created the datapoint), Phone ID (of the user’s phone), and Timestamp.</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Overhead shot of young people sitting on a boardwalk" id="96" name="Google Shape;96;p17"/>
          <p:cNvPicPr preferRelativeResize="0"/>
          <p:nvPr/>
        </p:nvPicPr>
        <p:blipFill rotWithShape="1">
          <a:blip r:embed="rId3">
            <a:alphaModFix/>
          </a:blip>
          <a:srcRect b="8063" l="0" r="1253" t="8630"/>
          <a:stretch/>
        </p:blipFill>
        <p:spPr>
          <a:xfrm>
            <a:off x="-30675" y="0"/>
            <a:ext cx="9174676" cy="5143501"/>
          </a:xfrm>
          <a:prstGeom prst="rect">
            <a:avLst/>
          </a:prstGeom>
          <a:noFill/>
          <a:ln>
            <a:noFill/>
          </a:ln>
        </p:spPr>
      </p:pic>
      <p:sp>
        <p:nvSpPr>
          <p:cNvPr id="97" name="Google Shape;97;p17"/>
          <p:cNvSpPr txBox="1"/>
          <p:nvPr/>
        </p:nvSpPr>
        <p:spPr>
          <a:xfrm>
            <a:off x="513200" y="1166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C78D8"/>
                </a:solidFill>
                <a:latin typeface="Roboto"/>
                <a:ea typeface="Roboto"/>
                <a:cs typeface="Roboto"/>
                <a:sym typeface="Roboto"/>
              </a:rPr>
              <a:t>Data Management for Project</a:t>
            </a:r>
            <a:endParaRPr b="1" i="0" sz="1800" u="none" cap="none" strike="noStrike">
              <a:solidFill>
                <a:srgbClr val="3C78D8"/>
              </a:solidFill>
              <a:latin typeface="Roboto"/>
              <a:ea typeface="Roboto"/>
              <a:cs typeface="Roboto"/>
              <a:sym typeface="Roboto"/>
            </a:endParaRPr>
          </a:p>
        </p:txBody>
      </p:sp>
      <p:sp>
        <p:nvSpPr>
          <p:cNvPr id="98" name="Google Shape;98;p17"/>
          <p:cNvSpPr/>
          <p:nvPr/>
        </p:nvSpPr>
        <p:spPr>
          <a:xfrm>
            <a:off x="189525" y="597750"/>
            <a:ext cx="8730000" cy="4224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p:cNvSpPr txBox="1"/>
          <p:nvPr/>
        </p:nvSpPr>
        <p:spPr>
          <a:xfrm>
            <a:off x="259500" y="641475"/>
            <a:ext cx="8572500" cy="41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Data in this project will go through rigorous management so it can better be used to accomplish our goal, data management will undergo the following process:</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AutoNum type="arabicParenR"/>
            </a:pPr>
            <a:r>
              <a:rPr lang="en" sz="1500">
                <a:latin typeface="Roboto"/>
                <a:ea typeface="Roboto"/>
                <a:cs typeface="Roboto"/>
                <a:sym typeface="Roboto"/>
              </a:rPr>
              <a:t>Preparing</a:t>
            </a:r>
            <a:r>
              <a:rPr lang="en" sz="1500">
                <a:latin typeface="Roboto"/>
                <a:ea typeface="Roboto"/>
                <a:cs typeface="Roboto"/>
                <a:sym typeface="Roboto"/>
              </a:rPr>
              <a:t> the right </a:t>
            </a:r>
            <a:r>
              <a:rPr lang="en" sz="1500">
                <a:latin typeface="Roboto"/>
                <a:ea typeface="Roboto"/>
                <a:cs typeface="Roboto"/>
                <a:sym typeface="Roboto"/>
              </a:rPr>
              <a:t>Environment</a:t>
            </a:r>
            <a:r>
              <a:rPr lang="en" sz="1500">
                <a:latin typeface="Roboto"/>
                <a:ea typeface="Roboto"/>
                <a:cs typeface="Roboto"/>
                <a:sym typeface="Roboto"/>
              </a:rPr>
              <a:t> for our Python </a:t>
            </a:r>
            <a:r>
              <a:rPr lang="en" sz="1500">
                <a:latin typeface="Roboto"/>
                <a:ea typeface="Roboto"/>
                <a:cs typeface="Roboto"/>
                <a:sym typeface="Roboto"/>
              </a:rPr>
              <a:t>Jupyter Notebook</a:t>
            </a:r>
            <a:r>
              <a:rPr lang="en" sz="1500">
                <a:latin typeface="Roboto"/>
                <a:ea typeface="Roboto"/>
                <a:cs typeface="Roboto"/>
                <a:sym typeface="Roboto"/>
              </a:rPr>
              <a:t>, we will use the following libraries: Pandas, Seaborn, Matplotlib, numpy, scipy, and sklearn</a:t>
            </a:r>
            <a:endParaRPr sz="1500">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AutoNum type="arabicParenR"/>
            </a:pPr>
            <a:r>
              <a:rPr lang="en" sz="1500">
                <a:latin typeface="Roboto"/>
                <a:ea typeface="Roboto"/>
                <a:cs typeface="Roboto"/>
                <a:sym typeface="Roboto"/>
              </a:rPr>
              <a:t>Importing and evaluating the </a:t>
            </a:r>
            <a:r>
              <a:rPr b="0" i="0" lang="en" sz="1500" u="none" cap="none" strike="noStrike">
                <a:solidFill>
                  <a:srgbClr val="000000"/>
                </a:solidFill>
                <a:latin typeface="Roboto"/>
                <a:ea typeface="Roboto"/>
                <a:cs typeface="Roboto"/>
                <a:sym typeface="Roboto"/>
              </a:rPr>
              <a:t>Statistic</a:t>
            </a:r>
            <a:r>
              <a:rPr lang="en" sz="1500">
                <a:latin typeface="Roboto"/>
                <a:ea typeface="Roboto"/>
                <a:cs typeface="Roboto"/>
                <a:sym typeface="Roboto"/>
              </a:rPr>
              <a:t>s</a:t>
            </a:r>
            <a:r>
              <a:rPr b="0" i="0" lang="en" sz="1500" u="none" cap="none" strike="noStrike">
                <a:solidFill>
                  <a:srgbClr val="000000"/>
                </a:solidFill>
                <a:latin typeface="Roboto"/>
                <a:ea typeface="Roboto"/>
                <a:cs typeface="Roboto"/>
                <a:sym typeface="Roboto"/>
              </a:rPr>
              <a:t> of the data </a:t>
            </a:r>
            <a:r>
              <a:rPr lang="en" sz="1500">
                <a:latin typeface="Roboto"/>
                <a:ea typeface="Roboto"/>
                <a:cs typeface="Roboto"/>
                <a:sym typeface="Roboto"/>
              </a:rPr>
              <a:t>through</a:t>
            </a:r>
            <a:r>
              <a:rPr b="0" i="0" lang="en" sz="1500" u="none" cap="none" strike="noStrike">
                <a:solidFill>
                  <a:srgbClr val="000000"/>
                </a:solidFill>
                <a:latin typeface="Roboto"/>
                <a:ea typeface="Roboto"/>
                <a:cs typeface="Roboto"/>
                <a:sym typeface="Roboto"/>
              </a:rPr>
              <a:t> Exploratory Data Analysis</a:t>
            </a:r>
            <a:r>
              <a:rPr lang="en" sz="1500">
                <a:latin typeface="Roboto"/>
                <a:ea typeface="Roboto"/>
                <a:cs typeface="Roboto"/>
                <a:sym typeface="Roboto"/>
              </a:rPr>
              <a:t>, summary statistics, and in-depth data analysis</a:t>
            </a:r>
            <a:endParaRPr sz="1500">
              <a:latin typeface="Roboto"/>
              <a:ea typeface="Roboto"/>
              <a:cs typeface="Roboto"/>
              <a:sym typeface="Roboto"/>
            </a:endParaRPr>
          </a:p>
          <a:p>
            <a:pPr indent="-323850" lvl="0" marL="457200" marR="0" rtl="0" algn="l">
              <a:lnSpc>
                <a:spcPct val="100000"/>
              </a:lnSpc>
              <a:spcBef>
                <a:spcPts val="0"/>
              </a:spcBef>
              <a:spcAft>
                <a:spcPts val="0"/>
              </a:spcAft>
              <a:buSzPts val="1500"/>
              <a:buFont typeface="Roboto"/>
              <a:buAutoNum type="arabicParenR"/>
            </a:pPr>
            <a:r>
              <a:rPr lang="en" sz="1500">
                <a:latin typeface="Roboto"/>
                <a:ea typeface="Roboto"/>
                <a:cs typeface="Roboto"/>
                <a:sym typeface="Roboto"/>
              </a:rPr>
              <a:t>Preprocessing of the data </a:t>
            </a:r>
            <a:r>
              <a:rPr lang="en" sz="1500">
                <a:latin typeface="Roboto"/>
                <a:ea typeface="Roboto"/>
                <a:cs typeface="Roboto"/>
                <a:sym typeface="Roboto"/>
              </a:rPr>
              <a:t>through</a:t>
            </a:r>
            <a:r>
              <a:rPr lang="en" sz="1500">
                <a:latin typeface="Roboto"/>
                <a:ea typeface="Roboto"/>
                <a:cs typeface="Roboto"/>
                <a:sym typeface="Roboto"/>
              </a:rPr>
              <a:t> feature selection, </a:t>
            </a:r>
            <a:r>
              <a:rPr lang="en" sz="1500">
                <a:latin typeface="Roboto"/>
                <a:ea typeface="Roboto"/>
                <a:cs typeface="Roboto"/>
                <a:sym typeface="Roboto"/>
              </a:rPr>
              <a:t>feature</a:t>
            </a:r>
            <a:r>
              <a:rPr lang="en" sz="1500">
                <a:latin typeface="Roboto"/>
                <a:ea typeface="Roboto"/>
                <a:cs typeface="Roboto"/>
                <a:sym typeface="Roboto"/>
              </a:rPr>
              <a:t> engineering, converting data types as needed, scaling, and anything else seen as needed to have a better model performance.</a:t>
            </a:r>
            <a:endParaRPr sz="1500">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AutoNum type="arabicParenR"/>
            </a:pPr>
            <a:r>
              <a:rPr lang="en" sz="1500">
                <a:latin typeface="Roboto"/>
                <a:ea typeface="Roboto"/>
                <a:cs typeface="Roboto"/>
                <a:sym typeface="Roboto"/>
              </a:rPr>
              <a:t>Train our different datasets (achieved </a:t>
            </a:r>
            <a:r>
              <a:rPr lang="en" sz="1500">
                <a:latin typeface="Roboto"/>
                <a:ea typeface="Roboto"/>
                <a:cs typeface="Roboto"/>
                <a:sym typeface="Roboto"/>
              </a:rPr>
              <a:t>through</a:t>
            </a:r>
            <a:r>
              <a:rPr lang="en" sz="1500">
                <a:latin typeface="Roboto"/>
                <a:ea typeface="Roboto"/>
                <a:cs typeface="Roboto"/>
                <a:sym typeface="Roboto"/>
              </a:rPr>
              <a:t> our different </a:t>
            </a:r>
            <a:r>
              <a:rPr lang="en" sz="1500">
                <a:latin typeface="Roboto"/>
                <a:ea typeface="Roboto"/>
                <a:cs typeface="Roboto"/>
                <a:sym typeface="Roboto"/>
              </a:rPr>
              <a:t>feature</a:t>
            </a:r>
            <a:r>
              <a:rPr lang="en" sz="1500">
                <a:latin typeface="Roboto"/>
                <a:ea typeface="Roboto"/>
                <a:cs typeface="Roboto"/>
                <a:sym typeface="Roboto"/>
              </a:rPr>
              <a:t> selection methods) and see what model/dataset combination gives us the best results. All this with our Train data. Models that will be used are: Random Forests, Decision Trees, KNN, and SVM</a:t>
            </a:r>
            <a:endParaRPr sz="1500">
              <a:latin typeface="Roboto"/>
              <a:ea typeface="Roboto"/>
              <a:cs typeface="Roboto"/>
              <a:sym typeface="Roboto"/>
            </a:endParaRPr>
          </a:p>
          <a:p>
            <a:pPr indent="-323850" lvl="0" marL="457200" marR="0" rtl="0" algn="l">
              <a:lnSpc>
                <a:spcPct val="100000"/>
              </a:lnSpc>
              <a:spcBef>
                <a:spcPts val="0"/>
              </a:spcBef>
              <a:spcAft>
                <a:spcPts val="0"/>
              </a:spcAft>
              <a:buSzPts val="1500"/>
              <a:buFont typeface="Roboto"/>
              <a:buAutoNum type="arabicParenR"/>
            </a:pPr>
            <a:r>
              <a:rPr lang="en" sz="1500">
                <a:latin typeface="Roboto"/>
                <a:ea typeface="Roboto"/>
                <a:cs typeface="Roboto"/>
                <a:sym typeface="Roboto"/>
              </a:rPr>
              <a:t>Evaluate</a:t>
            </a:r>
            <a:r>
              <a:rPr lang="en" sz="1500">
                <a:latin typeface="Roboto"/>
                <a:ea typeface="Roboto"/>
                <a:cs typeface="Roboto"/>
                <a:sym typeface="Roboto"/>
              </a:rPr>
              <a:t> the model selected with our Test data, make sure there is no overfitting and that the results are good enough when comparing our predictions to the </a:t>
            </a:r>
            <a:r>
              <a:rPr lang="en" sz="1500">
                <a:latin typeface="Roboto"/>
                <a:ea typeface="Roboto"/>
                <a:cs typeface="Roboto"/>
                <a:sym typeface="Roboto"/>
              </a:rPr>
              <a:t>ground</a:t>
            </a:r>
            <a:r>
              <a:rPr lang="en" sz="1500">
                <a:latin typeface="Roboto"/>
                <a:ea typeface="Roboto"/>
                <a:cs typeface="Roboto"/>
                <a:sym typeface="Roboto"/>
              </a:rPr>
              <a:t> truth</a:t>
            </a:r>
            <a:endParaRPr sz="1500">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AutoNum type="arabicParenR"/>
            </a:pPr>
            <a:r>
              <a:rPr lang="en" sz="1500">
                <a:latin typeface="Roboto"/>
                <a:ea typeface="Roboto"/>
                <a:cs typeface="Roboto"/>
                <a:sym typeface="Roboto"/>
              </a:rPr>
              <a:t>Use our model to predict the validation dataset, which will go </a:t>
            </a:r>
            <a:r>
              <a:rPr lang="en" sz="1500">
                <a:latin typeface="Roboto"/>
                <a:ea typeface="Roboto"/>
                <a:cs typeface="Roboto"/>
                <a:sym typeface="Roboto"/>
              </a:rPr>
              <a:t>through</a:t>
            </a:r>
            <a:r>
              <a:rPr lang="en" sz="1500">
                <a:latin typeface="Roboto"/>
                <a:ea typeface="Roboto"/>
                <a:cs typeface="Roboto"/>
                <a:sym typeface="Roboto"/>
              </a:rPr>
              <a:t> the same model, </a:t>
            </a:r>
            <a:r>
              <a:rPr lang="en" sz="1500">
                <a:latin typeface="Roboto"/>
                <a:ea typeface="Roboto"/>
                <a:cs typeface="Roboto"/>
                <a:sym typeface="Roboto"/>
              </a:rPr>
              <a:t>feature</a:t>
            </a:r>
            <a:r>
              <a:rPr lang="en" sz="1500">
                <a:latin typeface="Roboto"/>
                <a:ea typeface="Roboto"/>
                <a:cs typeface="Roboto"/>
                <a:sym typeface="Roboto"/>
              </a:rPr>
              <a:t> selection, scaling, </a:t>
            </a:r>
            <a:r>
              <a:rPr lang="en" sz="1500">
                <a:latin typeface="Roboto"/>
                <a:ea typeface="Roboto"/>
                <a:cs typeface="Roboto"/>
                <a:sym typeface="Roboto"/>
              </a:rPr>
              <a:t>feature</a:t>
            </a:r>
            <a:r>
              <a:rPr lang="en" sz="1500">
                <a:latin typeface="Roboto"/>
                <a:ea typeface="Roboto"/>
                <a:cs typeface="Roboto"/>
                <a:sym typeface="Roboto"/>
              </a:rPr>
              <a:t> engineering, etc as our training dataset</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Overhead shot of young people sitting on a boardwalk" id="104" name="Google Shape;104;p18"/>
          <p:cNvPicPr preferRelativeResize="0"/>
          <p:nvPr/>
        </p:nvPicPr>
        <p:blipFill rotWithShape="1">
          <a:blip r:embed="rId3">
            <a:alphaModFix/>
          </a:blip>
          <a:srcRect b="8063" l="0" r="1253" t="8630"/>
          <a:stretch/>
        </p:blipFill>
        <p:spPr>
          <a:xfrm>
            <a:off x="-30675" y="0"/>
            <a:ext cx="9174676" cy="5143501"/>
          </a:xfrm>
          <a:prstGeom prst="rect">
            <a:avLst/>
          </a:prstGeom>
          <a:noFill/>
          <a:ln>
            <a:noFill/>
          </a:ln>
        </p:spPr>
      </p:pic>
      <p:sp>
        <p:nvSpPr>
          <p:cNvPr id="105" name="Google Shape;105;p18"/>
          <p:cNvSpPr txBox="1"/>
          <p:nvPr/>
        </p:nvSpPr>
        <p:spPr>
          <a:xfrm>
            <a:off x="513200" y="1166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3C78D8"/>
                </a:solidFill>
                <a:latin typeface="Roboto"/>
                <a:ea typeface="Roboto"/>
                <a:cs typeface="Roboto"/>
                <a:sym typeface="Roboto"/>
              </a:rPr>
              <a:t>Known Issues with Data and Solutions</a:t>
            </a:r>
            <a:endParaRPr b="1" i="0" sz="1800" u="none" cap="none" strike="noStrike">
              <a:solidFill>
                <a:srgbClr val="3C78D8"/>
              </a:solidFill>
              <a:latin typeface="Roboto"/>
              <a:ea typeface="Roboto"/>
              <a:cs typeface="Roboto"/>
              <a:sym typeface="Roboto"/>
            </a:endParaRPr>
          </a:p>
        </p:txBody>
      </p:sp>
      <p:sp>
        <p:nvSpPr>
          <p:cNvPr id="106" name="Google Shape;106;p18"/>
          <p:cNvSpPr/>
          <p:nvPr/>
        </p:nvSpPr>
        <p:spPr>
          <a:xfrm>
            <a:off x="189525" y="597750"/>
            <a:ext cx="8730000" cy="4224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8"/>
          <p:cNvSpPr txBox="1"/>
          <p:nvPr/>
        </p:nvSpPr>
        <p:spPr>
          <a:xfrm>
            <a:off x="259500" y="641475"/>
            <a:ext cx="8572500" cy="412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Issues:</a:t>
            </a:r>
            <a:endParaRPr b="1"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1" sz="1500">
              <a:latin typeface="Roboto"/>
              <a:ea typeface="Roboto"/>
              <a:cs typeface="Roboto"/>
              <a:sym typeface="Roboto"/>
            </a:endParaRPr>
          </a:p>
          <a:p>
            <a:pPr indent="-323850" lvl="0" marL="457200" rtl="0" algn="l">
              <a:spcBef>
                <a:spcPts val="0"/>
              </a:spcBef>
              <a:spcAft>
                <a:spcPts val="0"/>
              </a:spcAft>
              <a:buSzPts val="1500"/>
              <a:buFont typeface="Roboto"/>
              <a:buAutoNum type="arabicParenR"/>
            </a:pPr>
            <a:r>
              <a:rPr lang="en" sz="1500">
                <a:latin typeface="Roboto"/>
                <a:ea typeface="Roboto"/>
                <a:cs typeface="Roboto"/>
                <a:sym typeface="Roboto"/>
              </a:rPr>
              <a:t>There is no set single dependent variable, one will have to be engineered from our dataset in order to be the feature that will be predicted by our model</a:t>
            </a:r>
            <a:endParaRPr sz="1500">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AutoNum type="arabicParenR"/>
            </a:pPr>
            <a:r>
              <a:rPr b="0" i="0" lang="en" sz="1500" u="none" cap="none" strike="noStrike">
                <a:solidFill>
                  <a:srgbClr val="000000"/>
                </a:solidFill>
                <a:latin typeface="Roboto"/>
                <a:ea typeface="Roboto"/>
                <a:cs typeface="Roboto"/>
                <a:sym typeface="Roboto"/>
              </a:rPr>
              <a:t>The dataset is very large and computational power might be limited in the current working environment.</a:t>
            </a:r>
            <a:endParaRPr b="0" i="0" sz="15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500">
              <a:latin typeface="Roboto"/>
              <a:ea typeface="Roboto"/>
              <a:cs typeface="Roboto"/>
              <a:sym typeface="Roboto"/>
            </a:endParaRPr>
          </a:p>
          <a:p>
            <a:pPr indent="0" lvl="0" marL="457200" marR="0" rtl="0" algn="l">
              <a:lnSpc>
                <a:spcPct val="100000"/>
              </a:lnSpc>
              <a:spcBef>
                <a:spcPts val="0"/>
              </a:spcBef>
              <a:spcAft>
                <a:spcPts val="0"/>
              </a:spcAft>
              <a:buNone/>
            </a:pPr>
            <a:r>
              <a:t/>
            </a:r>
            <a:endParaRPr sz="15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Solutions:</a:t>
            </a:r>
            <a:endParaRPr b="1"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1" sz="1500">
              <a:latin typeface="Roboto"/>
              <a:ea typeface="Roboto"/>
              <a:cs typeface="Roboto"/>
              <a:sym typeface="Roboto"/>
            </a:endParaRPr>
          </a:p>
          <a:p>
            <a:pPr indent="-323850" lvl="0" marL="457200" rtl="0" algn="l">
              <a:spcBef>
                <a:spcPts val="0"/>
              </a:spcBef>
              <a:spcAft>
                <a:spcPts val="0"/>
              </a:spcAft>
              <a:buSzPts val="1500"/>
              <a:buFont typeface="Roboto"/>
              <a:buAutoNum type="arabicParenR"/>
            </a:pPr>
            <a:r>
              <a:rPr lang="en" sz="1500">
                <a:latin typeface="Roboto"/>
                <a:ea typeface="Roboto"/>
                <a:cs typeface="Roboto"/>
                <a:sym typeface="Roboto"/>
              </a:rPr>
              <a:t>We will be engineering a “Location ID” value based on the Building ID, Floor ID, and Space ID. This will help us have a more concrete value to predict, turing this project to a classification problem.</a:t>
            </a:r>
            <a:endParaRPr sz="1500">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AutoNum type="arabicParenR"/>
            </a:pPr>
            <a:r>
              <a:rPr b="0" i="0" lang="en" sz="1500" u="none" cap="none" strike="noStrike">
                <a:solidFill>
                  <a:srgbClr val="000000"/>
                </a:solidFill>
                <a:latin typeface="Roboto"/>
                <a:ea typeface="Roboto"/>
                <a:cs typeface="Roboto"/>
                <a:sym typeface="Roboto"/>
              </a:rPr>
              <a:t>The dataset will be separated into a 70/30 training and testing data, this will reduce the amount of computational time</a:t>
            </a:r>
            <a:r>
              <a:rPr lang="en" sz="1500">
                <a:latin typeface="Roboto"/>
                <a:ea typeface="Roboto"/>
                <a:cs typeface="Roboto"/>
                <a:sym typeface="Roboto"/>
              </a:rPr>
              <a:t>. Additionally, through </a:t>
            </a:r>
            <a:r>
              <a:rPr lang="en" sz="1500">
                <a:latin typeface="Roboto"/>
                <a:ea typeface="Roboto"/>
                <a:cs typeface="Roboto"/>
                <a:sym typeface="Roboto"/>
              </a:rPr>
              <a:t>feature</a:t>
            </a:r>
            <a:r>
              <a:rPr lang="en" sz="1500">
                <a:latin typeface="Roboto"/>
                <a:ea typeface="Roboto"/>
                <a:cs typeface="Roboto"/>
                <a:sym typeface="Roboto"/>
              </a:rPr>
              <a:t> selection we will reduce the number of independent </a:t>
            </a:r>
            <a:r>
              <a:rPr lang="en" sz="1500">
                <a:latin typeface="Roboto"/>
                <a:ea typeface="Roboto"/>
                <a:cs typeface="Roboto"/>
                <a:sym typeface="Roboto"/>
              </a:rPr>
              <a:t>features</a:t>
            </a:r>
            <a:r>
              <a:rPr lang="en" sz="1500">
                <a:latin typeface="Roboto"/>
                <a:ea typeface="Roboto"/>
                <a:cs typeface="Roboto"/>
                <a:sym typeface="Roboto"/>
              </a:rPr>
              <a:t> in the </a:t>
            </a:r>
            <a:r>
              <a:rPr lang="en" sz="1500">
                <a:latin typeface="Roboto"/>
                <a:ea typeface="Roboto"/>
                <a:cs typeface="Roboto"/>
                <a:sym typeface="Roboto"/>
              </a:rPr>
              <a:t>dataset</a:t>
            </a:r>
            <a:r>
              <a:rPr lang="en" sz="1500">
                <a:latin typeface="Roboto"/>
                <a:ea typeface="Roboto"/>
                <a:cs typeface="Roboto"/>
                <a:sym typeface="Roboto"/>
              </a:rPr>
              <a:t>. </a:t>
            </a:r>
            <a:endParaRPr sz="1500">
              <a:latin typeface="Roboto"/>
              <a:ea typeface="Roboto"/>
              <a:cs typeface="Roboto"/>
              <a:sym typeface="Roboto"/>
            </a:endParaRPr>
          </a:p>
          <a:p>
            <a:pPr indent="0" lvl="0" marL="457200" marR="0" rtl="0" algn="l">
              <a:lnSpc>
                <a:spcPct val="100000"/>
              </a:lnSpc>
              <a:spcBef>
                <a:spcPts val="0"/>
              </a:spcBef>
              <a:spcAft>
                <a:spcPts val="0"/>
              </a:spcAft>
              <a:buNone/>
            </a:pPr>
            <a:r>
              <a:t/>
            </a:r>
            <a:endParaRPr b="0" i="0" sz="1500" u="none" cap="none" strike="noStrike">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Overhead shot of young people sitting on a boardwalk" id="112" name="Google Shape;112;p19"/>
          <p:cNvPicPr preferRelativeResize="0"/>
          <p:nvPr/>
        </p:nvPicPr>
        <p:blipFill rotWithShape="1">
          <a:blip r:embed="rId3">
            <a:alphaModFix/>
          </a:blip>
          <a:srcRect b="8063" l="0" r="1253" t="8630"/>
          <a:stretch/>
        </p:blipFill>
        <p:spPr>
          <a:xfrm>
            <a:off x="-30675" y="0"/>
            <a:ext cx="9174676" cy="5143501"/>
          </a:xfrm>
          <a:prstGeom prst="rect">
            <a:avLst/>
          </a:prstGeom>
          <a:noFill/>
          <a:ln>
            <a:noFill/>
          </a:ln>
        </p:spPr>
      </p:pic>
      <p:sp>
        <p:nvSpPr>
          <p:cNvPr id="113" name="Google Shape;113;p19"/>
          <p:cNvSpPr txBox="1"/>
          <p:nvPr/>
        </p:nvSpPr>
        <p:spPr>
          <a:xfrm>
            <a:off x="520375" y="54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Roboto"/>
                <a:ea typeface="Roboto"/>
                <a:cs typeface="Roboto"/>
                <a:sym typeface="Roboto"/>
              </a:rPr>
              <a:t>EDA</a:t>
            </a:r>
            <a:endParaRPr b="1" i="0" sz="2000" u="none" cap="none" strike="noStrike">
              <a:solidFill>
                <a:srgbClr val="FFFFFF"/>
              </a:solidFill>
              <a:latin typeface="Roboto"/>
              <a:ea typeface="Roboto"/>
              <a:cs typeface="Roboto"/>
              <a:sym typeface="Roboto"/>
            </a:endParaRPr>
          </a:p>
        </p:txBody>
      </p:sp>
      <p:sp>
        <p:nvSpPr>
          <p:cNvPr id="114" name="Google Shape;114;p19"/>
          <p:cNvSpPr/>
          <p:nvPr/>
        </p:nvSpPr>
        <p:spPr>
          <a:xfrm>
            <a:off x="387600" y="1940975"/>
            <a:ext cx="5512500" cy="895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9"/>
          <p:cNvSpPr/>
          <p:nvPr/>
        </p:nvSpPr>
        <p:spPr>
          <a:xfrm>
            <a:off x="65725" y="672800"/>
            <a:ext cx="8896200" cy="2710200"/>
          </a:xfrm>
          <a:prstGeom prst="rect">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9"/>
          <p:cNvSpPr txBox="1"/>
          <p:nvPr/>
        </p:nvSpPr>
        <p:spPr>
          <a:xfrm>
            <a:off x="74275" y="3724150"/>
            <a:ext cx="8817300" cy="11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Our two charts here help us understand a bit more the structure of the location we are working with. The chart to the left was </a:t>
            </a:r>
            <a:r>
              <a:rPr lang="en" sz="1200">
                <a:solidFill>
                  <a:srgbClr val="FFFFFF"/>
                </a:solidFill>
                <a:latin typeface="Roboto"/>
                <a:ea typeface="Roboto"/>
                <a:cs typeface="Roboto"/>
                <a:sym typeface="Roboto"/>
              </a:rPr>
              <a:t>done</a:t>
            </a:r>
            <a:r>
              <a:rPr lang="en" sz="1200">
                <a:solidFill>
                  <a:srgbClr val="FFFFFF"/>
                </a:solidFill>
                <a:latin typeface="Roboto"/>
                <a:ea typeface="Roboto"/>
                <a:cs typeface="Roboto"/>
                <a:sym typeface="Roboto"/>
              </a:rPr>
              <a:t> </a:t>
            </a:r>
            <a:r>
              <a:rPr lang="en" sz="1200">
                <a:solidFill>
                  <a:srgbClr val="FFFFFF"/>
                </a:solidFill>
                <a:latin typeface="Roboto"/>
                <a:ea typeface="Roboto"/>
                <a:cs typeface="Roboto"/>
                <a:sym typeface="Roboto"/>
              </a:rPr>
              <a:t>with</a:t>
            </a:r>
            <a:r>
              <a:rPr lang="en" sz="1200">
                <a:solidFill>
                  <a:srgbClr val="FFFFFF"/>
                </a:solidFill>
                <a:latin typeface="Roboto"/>
                <a:ea typeface="Roboto"/>
                <a:cs typeface="Roboto"/>
                <a:sym typeface="Roboto"/>
              </a:rPr>
              <a:t> the help of LAT/LONG and the building ID </a:t>
            </a:r>
            <a:r>
              <a:rPr lang="en" sz="1200">
                <a:solidFill>
                  <a:srgbClr val="FFFFFF"/>
                </a:solidFill>
                <a:latin typeface="Roboto"/>
                <a:ea typeface="Roboto"/>
                <a:cs typeface="Roboto"/>
                <a:sym typeface="Roboto"/>
              </a:rPr>
              <a:t>features</a:t>
            </a:r>
            <a:r>
              <a:rPr lang="en" sz="1200">
                <a:solidFill>
                  <a:srgbClr val="FFFFFF"/>
                </a:solidFill>
                <a:latin typeface="Roboto"/>
                <a:ea typeface="Roboto"/>
                <a:cs typeface="Roboto"/>
                <a:sym typeface="Roboto"/>
              </a:rPr>
              <a:t>. It helps us better </a:t>
            </a:r>
            <a:r>
              <a:rPr lang="en" sz="1200">
                <a:solidFill>
                  <a:srgbClr val="FFFFFF"/>
                </a:solidFill>
                <a:latin typeface="Roboto"/>
                <a:ea typeface="Roboto"/>
                <a:cs typeface="Roboto"/>
                <a:sym typeface="Roboto"/>
              </a:rPr>
              <a:t>visualize</a:t>
            </a:r>
            <a:r>
              <a:rPr lang="en" sz="1200">
                <a:solidFill>
                  <a:srgbClr val="FFFFFF"/>
                </a:solidFill>
                <a:latin typeface="Roboto"/>
                <a:ea typeface="Roboto"/>
                <a:cs typeface="Roboto"/>
                <a:sym typeface="Roboto"/>
              </a:rPr>
              <a:t> better were the building are, how they compare to each other and a quick view of how many </a:t>
            </a:r>
            <a:r>
              <a:rPr lang="en" sz="1200">
                <a:solidFill>
                  <a:srgbClr val="FFFFFF"/>
                </a:solidFill>
                <a:latin typeface="Roboto"/>
                <a:ea typeface="Roboto"/>
                <a:cs typeface="Roboto"/>
                <a:sym typeface="Roboto"/>
              </a:rPr>
              <a:t>data points</a:t>
            </a:r>
            <a:r>
              <a:rPr lang="en" sz="1200">
                <a:solidFill>
                  <a:srgbClr val="FFFFFF"/>
                </a:solidFill>
                <a:latin typeface="Roboto"/>
                <a:ea typeface="Roboto"/>
                <a:cs typeface="Roboto"/>
                <a:sym typeface="Roboto"/>
              </a:rPr>
              <a:t> each building has. The second chart confirms that building 2 has the most </a:t>
            </a:r>
            <a:r>
              <a:rPr lang="en" sz="1200">
                <a:solidFill>
                  <a:srgbClr val="FFFFFF"/>
                </a:solidFill>
                <a:latin typeface="Roboto"/>
                <a:ea typeface="Roboto"/>
                <a:cs typeface="Roboto"/>
                <a:sym typeface="Roboto"/>
              </a:rPr>
              <a:t>data points</a:t>
            </a:r>
            <a:r>
              <a:rPr lang="en" sz="1200">
                <a:solidFill>
                  <a:srgbClr val="FFFFFF"/>
                </a:solidFill>
                <a:latin typeface="Roboto"/>
                <a:ea typeface="Roboto"/>
                <a:cs typeface="Roboto"/>
                <a:sym typeface="Roboto"/>
              </a:rPr>
              <a:t> while it also has one more floor than the other two buildings. Furthermore, we can see what Floors from what buildings have the least amount of </a:t>
            </a:r>
            <a:r>
              <a:rPr lang="en" sz="1200">
                <a:solidFill>
                  <a:srgbClr val="FFFFFF"/>
                </a:solidFill>
                <a:latin typeface="Roboto"/>
                <a:ea typeface="Roboto"/>
                <a:cs typeface="Roboto"/>
                <a:sym typeface="Roboto"/>
              </a:rPr>
              <a:t>data points</a:t>
            </a:r>
            <a:r>
              <a:rPr lang="en" sz="1200">
                <a:solidFill>
                  <a:srgbClr val="FFFFFF"/>
                </a:solidFill>
                <a:latin typeface="Roboto"/>
                <a:ea typeface="Roboto"/>
                <a:cs typeface="Roboto"/>
                <a:sym typeface="Roboto"/>
              </a:rPr>
              <a:t>. It makes sense that </a:t>
            </a:r>
            <a:r>
              <a:rPr lang="en" sz="1200">
                <a:solidFill>
                  <a:srgbClr val="FFFFFF"/>
                </a:solidFill>
                <a:latin typeface="Roboto"/>
                <a:ea typeface="Roboto"/>
                <a:cs typeface="Roboto"/>
                <a:sym typeface="Roboto"/>
              </a:rPr>
              <a:t>Building</a:t>
            </a:r>
            <a:r>
              <a:rPr lang="en" sz="1200">
                <a:solidFill>
                  <a:srgbClr val="FFFFFF"/>
                </a:solidFill>
                <a:latin typeface="Roboto"/>
                <a:ea typeface="Roboto"/>
                <a:cs typeface="Roboto"/>
                <a:sym typeface="Roboto"/>
              </a:rPr>
              <a:t> 2 has the most </a:t>
            </a:r>
            <a:r>
              <a:rPr lang="en" sz="1200">
                <a:solidFill>
                  <a:srgbClr val="FFFFFF"/>
                </a:solidFill>
                <a:latin typeface="Roboto"/>
                <a:ea typeface="Roboto"/>
                <a:cs typeface="Roboto"/>
                <a:sym typeface="Roboto"/>
              </a:rPr>
              <a:t>data points</a:t>
            </a:r>
            <a:r>
              <a:rPr lang="en" sz="1200">
                <a:solidFill>
                  <a:srgbClr val="FFFFFF"/>
                </a:solidFill>
                <a:latin typeface="Roboto"/>
                <a:ea typeface="Roboto"/>
                <a:cs typeface="Roboto"/>
                <a:sym typeface="Roboto"/>
              </a:rPr>
              <a:t> since it has an extra floor compared to the other buildings.</a:t>
            </a:r>
            <a:endParaRPr b="0" i="0" sz="1200" u="none" cap="none" strike="noStrike">
              <a:solidFill>
                <a:srgbClr val="FFFFFF"/>
              </a:solidFill>
              <a:latin typeface="Roboto"/>
              <a:ea typeface="Roboto"/>
              <a:cs typeface="Roboto"/>
              <a:sym typeface="Roboto"/>
            </a:endParaRPr>
          </a:p>
        </p:txBody>
      </p:sp>
      <p:pic>
        <p:nvPicPr>
          <p:cNvPr id="117" name="Google Shape;117;p19"/>
          <p:cNvPicPr preferRelativeResize="0"/>
          <p:nvPr/>
        </p:nvPicPr>
        <p:blipFill>
          <a:blip r:embed="rId4">
            <a:alphaModFix/>
          </a:blip>
          <a:stretch>
            <a:fillRect/>
          </a:stretch>
        </p:blipFill>
        <p:spPr>
          <a:xfrm>
            <a:off x="304175" y="943498"/>
            <a:ext cx="3314650" cy="2162650"/>
          </a:xfrm>
          <a:prstGeom prst="rect">
            <a:avLst/>
          </a:prstGeom>
          <a:noFill/>
          <a:ln cap="flat" cmpd="sng" w="9525">
            <a:solidFill>
              <a:schemeClr val="dk2"/>
            </a:solidFill>
            <a:prstDash val="solid"/>
            <a:round/>
            <a:headEnd len="sm" w="sm" type="none"/>
            <a:tailEnd len="sm" w="sm" type="none"/>
          </a:ln>
        </p:spPr>
      </p:pic>
      <p:pic>
        <p:nvPicPr>
          <p:cNvPr id="118" name="Google Shape;118;p19"/>
          <p:cNvPicPr preferRelativeResize="0"/>
          <p:nvPr/>
        </p:nvPicPr>
        <p:blipFill>
          <a:blip r:embed="rId5">
            <a:alphaModFix/>
          </a:blip>
          <a:stretch>
            <a:fillRect/>
          </a:stretch>
        </p:blipFill>
        <p:spPr>
          <a:xfrm>
            <a:off x="3766322" y="1161813"/>
            <a:ext cx="5240675" cy="17260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Overhead shot of young people sitting on a boardwalk" id="123" name="Google Shape;123;p20"/>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24" name="Google Shape;124;p20"/>
          <p:cNvSpPr txBox="1"/>
          <p:nvPr/>
        </p:nvSpPr>
        <p:spPr>
          <a:xfrm>
            <a:off x="520375" y="54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Roboto"/>
                <a:ea typeface="Roboto"/>
                <a:cs typeface="Roboto"/>
                <a:sym typeface="Roboto"/>
              </a:rPr>
              <a:t>EDA (cont)</a:t>
            </a:r>
            <a:endParaRPr b="1" i="0" sz="2000" u="none" cap="none" strike="noStrike">
              <a:solidFill>
                <a:srgbClr val="FFFFFF"/>
              </a:solidFill>
              <a:latin typeface="Roboto"/>
              <a:ea typeface="Roboto"/>
              <a:cs typeface="Roboto"/>
              <a:sym typeface="Roboto"/>
            </a:endParaRPr>
          </a:p>
        </p:txBody>
      </p:sp>
      <p:sp>
        <p:nvSpPr>
          <p:cNvPr id="125" name="Google Shape;125;p20"/>
          <p:cNvSpPr/>
          <p:nvPr/>
        </p:nvSpPr>
        <p:spPr>
          <a:xfrm>
            <a:off x="387600" y="1940975"/>
            <a:ext cx="5512500" cy="895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0"/>
          <p:cNvSpPr/>
          <p:nvPr/>
        </p:nvSpPr>
        <p:spPr>
          <a:xfrm>
            <a:off x="65725" y="672800"/>
            <a:ext cx="8896200" cy="2710200"/>
          </a:xfrm>
          <a:prstGeom prst="rect">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0"/>
          <p:cNvSpPr txBox="1"/>
          <p:nvPr/>
        </p:nvSpPr>
        <p:spPr>
          <a:xfrm>
            <a:off x="74275" y="3724150"/>
            <a:ext cx="8817300" cy="11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Since we are going to engineer a </a:t>
            </a:r>
            <a:r>
              <a:rPr lang="en" sz="1200">
                <a:solidFill>
                  <a:srgbClr val="FFFFFF"/>
                </a:solidFill>
                <a:latin typeface="Roboto"/>
                <a:ea typeface="Roboto"/>
                <a:cs typeface="Roboto"/>
                <a:sym typeface="Roboto"/>
              </a:rPr>
              <a:t>dependent</a:t>
            </a:r>
            <a:r>
              <a:rPr lang="en" sz="1200">
                <a:solidFill>
                  <a:srgbClr val="FFFFFF"/>
                </a:solidFill>
                <a:latin typeface="Roboto"/>
                <a:ea typeface="Roboto"/>
                <a:cs typeface="Roboto"/>
                <a:sym typeface="Roboto"/>
              </a:rPr>
              <a:t> </a:t>
            </a:r>
            <a:r>
              <a:rPr lang="en" sz="1200">
                <a:solidFill>
                  <a:srgbClr val="FFFFFF"/>
                </a:solidFill>
                <a:latin typeface="Roboto"/>
                <a:ea typeface="Roboto"/>
                <a:cs typeface="Roboto"/>
                <a:sym typeface="Roboto"/>
              </a:rPr>
              <a:t>feature (called LocationID) </a:t>
            </a:r>
            <a:r>
              <a:rPr lang="en" sz="1200">
                <a:solidFill>
                  <a:srgbClr val="FFFFFF"/>
                </a:solidFill>
                <a:latin typeface="Roboto"/>
                <a:ea typeface="Roboto"/>
                <a:cs typeface="Roboto"/>
                <a:sym typeface="Roboto"/>
              </a:rPr>
              <a:t> based on </a:t>
            </a:r>
            <a:r>
              <a:rPr lang="en" sz="1200">
                <a:solidFill>
                  <a:srgbClr val="FFFFFF"/>
                </a:solidFill>
                <a:latin typeface="Roboto"/>
                <a:ea typeface="Roboto"/>
                <a:cs typeface="Roboto"/>
                <a:sym typeface="Roboto"/>
              </a:rPr>
              <a:t>Building</a:t>
            </a:r>
            <a:r>
              <a:rPr lang="en" sz="1200">
                <a:solidFill>
                  <a:srgbClr val="FFFFFF"/>
                </a:solidFill>
                <a:latin typeface="Roboto"/>
                <a:ea typeface="Roboto"/>
                <a:cs typeface="Roboto"/>
                <a:sym typeface="Roboto"/>
              </a:rPr>
              <a:t> ID, Floor ID, and Space ID, it makes sense to look a bit deeper into the SpaceID </a:t>
            </a:r>
            <a:r>
              <a:rPr lang="en" sz="1200">
                <a:solidFill>
                  <a:srgbClr val="FFFFFF"/>
                </a:solidFill>
                <a:latin typeface="Roboto"/>
                <a:ea typeface="Roboto"/>
                <a:cs typeface="Roboto"/>
                <a:sym typeface="Roboto"/>
              </a:rPr>
              <a:t>feature</a:t>
            </a:r>
            <a:r>
              <a:rPr lang="en" sz="1200">
                <a:solidFill>
                  <a:srgbClr val="FFFFFF"/>
                </a:solidFill>
                <a:latin typeface="Roboto"/>
                <a:ea typeface="Roboto"/>
                <a:cs typeface="Roboto"/>
                <a:sym typeface="Roboto"/>
              </a:rPr>
              <a:t>. Here we  can see a bit </a:t>
            </a:r>
            <a:r>
              <a:rPr lang="en" sz="1200">
                <a:solidFill>
                  <a:srgbClr val="FFFFFF"/>
                </a:solidFill>
                <a:latin typeface="Roboto"/>
                <a:ea typeface="Roboto"/>
                <a:cs typeface="Roboto"/>
                <a:sym typeface="Roboto"/>
              </a:rPr>
              <a:t>better</a:t>
            </a:r>
            <a:r>
              <a:rPr lang="en" sz="1200">
                <a:solidFill>
                  <a:srgbClr val="FFFFFF"/>
                </a:solidFill>
                <a:latin typeface="Roboto"/>
                <a:ea typeface="Roboto"/>
                <a:cs typeface="Roboto"/>
                <a:sym typeface="Roboto"/>
              </a:rPr>
              <a:t> that we don’t have 250 values from the Space ID like our min and max might have hinted we did. We see also that the Space ID values are not exclusive to each </a:t>
            </a:r>
            <a:r>
              <a:rPr lang="en" sz="1200">
                <a:solidFill>
                  <a:srgbClr val="FFFFFF"/>
                </a:solidFill>
                <a:latin typeface="Roboto"/>
                <a:ea typeface="Roboto"/>
                <a:cs typeface="Roboto"/>
                <a:sym typeface="Roboto"/>
              </a:rPr>
              <a:t>building</a:t>
            </a:r>
            <a:r>
              <a:rPr lang="en" sz="1200">
                <a:solidFill>
                  <a:srgbClr val="FFFFFF"/>
                </a:solidFill>
                <a:latin typeface="Roboto"/>
                <a:ea typeface="Roboto"/>
                <a:cs typeface="Roboto"/>
                <a:sym typeface="Roboto"/>
              </a:rPr>
              <a:t>, as we can see on the violin chart to the right, all Buildings have Space IDs with ID from 100-150, however we can also see that only Building 1 has the Space ID values below 50.</a:t>
            </a:r>
            <a:endParaRPr b="0" i="0" sz="1200" u="none" cap="none" strike="noStrike">
              <a:solidFill>
                <a:srgbClr val="FFFFFF"/>
              </a:solidFill>
              <a:latin typeface="Roboto"/>
              <a:ea typeface="Roboto"/>
              <a:cs typeface="Roboto"/>
              <a:sym typeface="Roboto"/>
            </a:endParaRPr>
          </a:p>
        </p:txBody>
      </p:sp>
      <p:pic>
        <p:nvPicPr>
          <p:cNvPr id="128" name="Google Shape;128;p20"/>
          <p:cNvPicPr preferRelativeResize="0"/>
          <p:nvPr/>
        </p:nvPicPr>
        <p:blipFill>
          <a:blip r:embed="rId4">
            <a:alphaModFix/>
          </a:blip>
          <a:stretch>
            <a:fillRect/>
          </a:stretch>
        </p:blipFill>
        <p:spPr>
          <a:xfrm>
            <a:off x="463272" y="831175"/>
            <a:ext cx="3276325" cy="2273375"/>
          </a:xfrm>
          <a:prstGeom prst="rect">
            <a:avLst/>
          </a:prstGeom>
          <a:noFill/>
          <a:ln cap="flat" cmpd="sng" w="9525">
            <a:solidFill>
              <a:schemeClr val="dk2"/>
            </a:solidFill>
            <a:prstDash val="solid"/>
            <a:round/>
            <a:headEnd len="sm" w="sm" type="none"/>
            <a:tailEnd len="sm" w="sm" type="none"/>
          </a:ln>
        </p:spPr>
      </p:pic>
      <p:pic>
        <p:nvPicPr>
          <p:cNvPr id="129" name="Google Shape;129;p20"/>
          <p:cNvPicPr preferRelativeResize="0"/>
          <p:nvPr/>
        </p:nvPicPr>
        <p:blipFill>
          <a:blip r:embed="rId5">
            <a:alphaModFix/>
          </a:blip>
          <a:stretch>
            <a:fillRect/>
          </a:stretch>
        </p:blipFill>
        <p:spPr>
          <a:xfrm>
            <a:off x="4372848" y="751998"/>
            <a:ext cx="3709522" cy="2551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Overhead shot of young people sitting on a boardwalk" id="134" name="Google Shape;134;p21"/>
          <p:cNvPicPr preferRelativeResize="0"/>
          <p:nvPr/>
        </p:nvPicPr>
        <p:blipFill rotWithShape="1">
          <a:blip r:embed="rId3">
            <a:alphaModFix/>
          </a:blip>
          <a:srcRect b="8063" l="0" r="1254" t="8630"/>
          <a:stretch/>
        </p:blipFill>
        <p:spPr>
          <a:xfrm>
            <a:off x="-30675" y="0"/>
            <a:ext cx="9174676" cy="5143501"/>
          </a:xfrm>
          <a:prstGeom prst="rect">
            <a:avLst/>
          </a:prstGeom>
          <a:noFill/>
          <a:ln>
            <a:noFill/>
          </a:ln>
        </p:spPr>
      </p:pic>
      <p:sp>
        <p:nvSpPr>
          <p:cNvPr id="135" name="Google Shape;135;p21"/>
          <p:cNvSpPr txBox="1"/>
          <p:nvPr/>
        </p:nvSpPr>
        <p:spPr>
          <a:xfrm>
            <a:off x="520375" y="5425"/>
            <a:ext cx="7925100" cy="44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Roboto"/>
                <a:ea typeface="Roboto"/>
                <a:cs typeface="Roboto"/>
                <a:sym typeface="Roboto"/>
              </a:rPr>
              <a:t>EDA (cont)</a:t>
            </a:r>
            <a:endParaRPr b="1" i="0" sz="2000" u="none" cap="none" strike="noStrike">
              <a:solidFill>
                <a:srgbClr val="FFFFFF"/>
              </a:solidFill>
              <a:latin typeface="Roboto"/>
              <a:ea typeface="Roboto"/>
              <a:cs typeface="Roboto"/>
              <a:sym typeface="Roboto"/>
            </a:endParaRPr>
          </a:p>
        </p:txBody>
      </p:sp>
      <p:sp>
        <p:nvSpPr>
          <p:cNvPr id="136" name="Google Shape;136;p21"/>
          <p:cNvSpPr/>
          <p:nvPr/>
        </p:nvSpPr>
        <p:spPr>
          <a:xfrm>
            <a:off x="387600" y="1940975"/>
            <a:ext cx="5512500" cy="8955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a:off x="65725" y="672800"/>
            <a:ext cx="8896200" cy="2710200"/>
          </a:xfrm>
          <a:prstGeom prst="rect">
            <a:avLst/>
          </a:prstGeom>
          <a:gradFill>
            <a:gsLst>
              <a:gs pos="0">
                <a:srgbClr val="1077D2"/>
              </a:gs>
              <a:gs pos="100000">
                <a:srgbClr val="09315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1"/>
          <p:cNvSpPr txBox="1"/>
          <p:nvPr/>
        </p:nvSpPr>
        <p:spPr>
          <a:xfrm>
            <a:off x="74275" y="3724150"/>
            <a:ext cx="8817300" cy="11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200">
                <a:solidFill>
                  <a:srgbClr val="FFFFFF"/>
                </a:solidFill>
                <a:latin typeface="Roboto"/>
                <a:ea typeface="Roboto"/>
                <a:cs typeface="Roboto"/>
                <a:sym typeface="Roboto"/>
              </a:rPr>
              <a:t>We will be using the WAP values as the </a:t>
            </a:r>
            <a:r>
              <a:rPr lang="en" sz="1200">
                <a:solidFill>
                  <a:srgbClr val="FFFFFF"/>
                </a:solidFill>
                <a:latin typeface="Roboto"/>
                <a:ea typeface="Roboto"/>
                <a:cs typeface="Roboto"/>
                <a:sym typeface="Roboto"/>
              </a:rPr>
              <a:t>independent</a:t>
            </a:r>
            <a:r>
              <a:rPr lang="en" sz="1200">
                <a:solidFill>
                  <a:srgbClr val="FFFFFF"/>
                </a:solidFill>
                <a:latin typeface="Roboto"/>
                <a:ea typeface="Roboto"/>
                <a:cs typeface="Roboto"/>
                <a:sym typeface="Roboto"/>
              </a:rPr>
              <a:t> values to predict LocationID. Here we have a sample of 3 of the 500+ WAP </a:t>
            </a:r>
            <a:r>
              <a:rPr lang="en" sz="1200">
                <a:solidFill>
                  <a:srgbClr val="FFFFFF"/>
                </a:solidFill>
                <a:latin typeface="Roboto"/>
                <a:ea typeface="Roboto"/>
                <a:cs typeface="Roboto"/>
                <a:sym typeface="Roboto"/>
              </a:rPr>
              <a:t>features.</a:t>
            </a:r>
            <a:r>
              <a:rPr lang="en" sz="1200">
                <a:solidFill>
                  <a:srgbClr val="FFFFFF"/>
                </a:solidFill>
                <a:latin typeface="Roboto"/>
                <a:ea typeface="Roboto"/>
                <a:cs typeface="Roboto"/>
                <a:sym typeface="Roboto"/>
              </a:rPr>
              <a:t>  However, it is important to note, that most of the WAP values look more like Sample 2 (in the middle) which has little to no distribution. We will do </a:t>
            </a:r>
            <a:r>
              <a:rPr lang="en" sz="1200">
                <a:solidFill>
                  <a:srgbClr val="FFFFFF"/>
                </a:solidFill>
                <a:latin typeface="Roboto"/>
                <a:ea typeface="Roboto"/>
                <a:cs typeface="Roboto"/>
                <a:sym typeface="Roboto"/>
              </a:rPr>
              <a:t>feature</a:t>
            </a:r>
            <a:r>
              <a:rPr lang="en" sz="1200">
                <a:solidFill>
                  <a:srgbClr val="FFFFFF"/>
                </a:solidFill>
                <a:latin typeface="Roboto"/>
                <a:ea typeface="Roboto"/>
                <a:cs typeface="Roboto"/>
                <a:sym typeface="Roboto"/>
              </a:rPr>
              <a:t> selection methodologies such as no variance, and correlation to get rid of the redundant values. Also, important to note </a:t>
            </a:r>
            <a:r>
              <a:rPr lang="en" sz="1200">
                <a:solidFill>
                  <a:srgbClr val="FFFFFF"/>
                </a:solidFill>
                <a:latin typeface="Roboto"/>
                <a:ea typeface="Roboto"/>
                <a:cs typeface="Roboto"/>
                <a:sym typeface="Roboto"/>
              </a:rPr>
              <a:t>that</a:t>
            </a:r>
            <a:r>
              <a:rPr lang="en" sz="1200">
                <a:solidFill>
                  <a:srgbClr val="FFFFFF"/>
                </a:solidFill>
                <a:latin typeface="Roboto"/>
                <a:ea typeface="Roboto"/>
                <a:cs typeface="Roboto"/>
                <a:sym typeface="Roboto"/>
              </a:rPr>
              <a:t> value 100 means there is no signal, while the -100 to -50 means that there is singal. We will do processing to make 0 as no signal and 0-100 as weaker to stronger. Then we will scale our data so bigger numbers don’t </a:t>
            </a:r>
            <a:r>
              <a:rPr lang="en" sz="1200">
                <a:solidFill>
                  <a:srgbClr val="FFFFFF"/>
                </a:solidFill>
                <a:latin typeface="Roboto"/>
                <a:ea typeface="Roboto"/>
                <a:cs typeface="Roboto"/>
                <a:sym typeface="Roboto"/>
              </a:rPr>
              <a:t>affect</a:t>
            </a:r>
            <a:r>
              <a:rPr lang="en" sz="1200">
                <a:solidFill>
                  <a:srgbClr val="FFFFFF"/>
                </a:solidFill>
                <a:latin typeface="Roboto"/>
                <a:ea typeface="Roboto"/>
                <a:cs typeface="Roboto"/>
                <a:sym typeface="Roboto"/>
              </a:rPr>
              <a:t> our dataset too much.</a:t>
            </a:r>
            <a:endParaRPr b="0" i="0" sz="1200" u="none" cap="none" strike="noStrike">
              <a:solidFill>
                <a:srgbClr val="FFFFFF"/>
              </a:solidFill>
              <a:latin typeface="Roboto"/>
              <a:ea typeface="Roboto"/>
              <a:cs typeface="Roboto"/>
              <a:sym typeface="Roboto"/>
            </a:endParaRPr>
          </a:p>
        </p:txBody>
      </p:sp>
      <p:pic>
        <p:nvPicPr>
          <p:cNvPr id="139" name="Google Shape;139;p21"/>
          <p:cNvPicPr preferRelativeResize="0"/>
          <p:nvPr/>
        </p:nvPicPr>
        <p:blipFill>
          <a:blip r:embed="rId4">
            <a:alphaModFix/>
          </a:blip>
          <a:stretch>
            <a:fillRect/>
          </a:stretch>
        </p:blipFill>
        <p:spPr>
          <a:xfrm>
            <a:off x="300400" y="1008775"/>
            <a:ext cx="2621300" cy="1827700"/>
          </a:xfrm>
          <a:prstGeom prst="rect">
            <a:avLst/>
          </a:prstGeom>
          <a:noFill/>
          <a:ln cap="flat" cmpd="sng" w="9525">
            <a:solidFill>
              <a:schemeClr val="dk2"/>
            </a:solidFill>
            <a:prstDash val="solid"/>
            <a:round/>
            <a:headEnd len="sm" w="sm" type="none"/>
            <a:tailEnd len="sm" w="sm" type="none"/>
          </a:ln>
        </p:spPr>
      </p:pic>
      <p:pic>
        <p:nvPicPr>
          <p:cNvPr id="140" name="Google Shape;140;p21"/>
          <p:cNvPicPr preferRelativeResize="0"/>
          <p:nvPr/>
        </p:nvPicPr>
        <p:blipFill>
          <a:blip r:embed="rId5">
            <a:alphaModFix/>
          </a:blip>
          <a:stretch>
            <a:fillRect/>
          </a:stretch>
        </p:blipFill>
        <p:spPr>
          <a:xfrm>
            <a:off x="3242113" y="1008770"/>
            <a:ext cx="2543402" cy="1827700"/>
          </a:xfrm>
          <a:prstGeom prst="rect">
            <a:avLst/>
          </a:prstGeom>
          <a:noFill/>
          <a:ln cap="flat" cmpd="sng" w="9525">
            <a:solidFill>
              <a:schemeClr val="dk2"/>
            </a:solidFill>
            <a:prstDash val="solid"/>
            <a:round/>
            <a:headEnd len="sm" w="sm" type="none"/>
            <a:tailEnd len="sm" w="sm" type="none"/>
          </a:ln>
        </p:spPr>
      </p:pic>
      <p:pic>
        <p:nvPicPr>
          <p:cNvPr id="141" name="Google Shape;141;p21"/>
          <p:cNvPicPr preferRelativeResize="0"/>
          <p:nvPr/>
        </p:nvPicPr>
        <p:blipFill>
          <a:blip r:embed="rId6">
            <a:alphaModFix/>
          </a:blip>
          <a:stretch>
            <a:fillRect/>
          </a:stretch>
        </p:blipFill>
        <p:spPr>
          <a:xfrm>
            <a:off x="6067470" y="1029650"/>
            <a:ext cx="2621301" cy="178594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